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7.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9"/>
  </p:notesMasterIdLst>
  <p:sldIdLst>
    <p:sldId id="256" r:id="rId2"/>
    <p:sldId id="273" r:id="rId3"/>
    <p:sldId id="292" r:id="rId4"/>
    <p:sldId id="258" r:id="rId5"/>
    <p:sldId id="293" r:id="rId6"/>
    <p:sldId id="276" r:id="rId7"/>
    <p:sldId id="282" r:id="rId8"/>
    <p:sldId id="259" r:id="rId9"/>
    <p:sldId id="269" r:id="rId10"/>
    <p:sldId id="260" r:id="rId11"/>
    <p:sldId id="277" r:id="rId12"/>
    <p:sldId id="279" r:id="rId13"/>
    <p:sldId id="296" r:id="rId14"/>
    <p:sldId id="294" r:id="rId15"/>
    <p:sldId id="295" r:id="rId16"/>
    <p:sldId id="281" r:id="rId17"/>
    <p:sldId id="297" r:id="rId18"/>
  </p:sldIdLst>
  <p:sldSz cx="18288000" cy="10287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E2841"/>
    <a:srgbClr val="1F497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5219" autoAdjust="0"/>
  </p:normalViewPr>
  <p:slideViewPr>
    <p:cSldViewPr snapToGrid="0">
      <p:cViewPr varScale="1">
        <p:scale>
          <a:sx n="69" d="100"/>
          <a:sy n="69" d="100"/>
        </p:scale>
        <p:origin x="75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Incio Serra, Natalia" userId="68f137a9-5878-4498-a2eb-c30a9a01aaad" providerId="ADAL" clId="{9768E9E8-1F31-4DF3-8F93-D47438BF8C8D}"/>
    <pc:docChg chg="modSld">
      <pc:chgData name="Incio Serra, Natalia" userId="68f137a9-5878-4498-a2eb-c30a9a01aaad" providerId="ADAL" clId="{9768E9E8-1F31-4DF3-8F93-D47438BF8C8D}" dt="2024-11-12T15:40:27.647" v="2" actId="113"/>
      <pc:docMkLst>
        <pc:docMk/>
      </pc:docMkLst>
      <pc:sldChg chg="modSp mod">
        <pc:chgData name="Incio Serra, Natalia" userId="68f137a9-5878-4498-a2eb-c30a9a01aaad" providerId="ADAL" clId="{9768E9E8-1F31-4DF3-8F93-D47438BF8C8D}" dt="2024-11-12T15:40:15.720" v="1" actId="404"/>
        <pc:sldMkLst>
          <pc:docMk/>
          <pc:sldMk cId="0" sldId="256"/>
        </pc:sldMkLst>
        <pc:spChg chg="mod">
          <ac:chgData name="Incio Serra, Natalia" userId="68f137a9-5878-4498-a2eb-c30a9a01aaad" providerId="ADAL" clId="{9768E9E8-1F31-4DF3-8F93-D47438BF8C8D}" dt="2024-11-12T15:40:15.720" v="1" actId="404"/>
          <ac:spMkLst>
            <pc:docMk/>
            <pc:sldMk cId="0" sldId="256"/>
            <ac:spMk id="2" creationId="{F8C5A170-FC72-F2A7-3606-E1988F091415}"/>
          </ac:spMkLst>
        </pc:spChg>
      </pc:sldChg>
      <pc:sldChg chg="modSp mod">
        <pc:chgData name="Incio Serra, Natalia" userId="68f137a9-5878-4498-a2eb-c30a9a01aaad" providerId="ADAL" clId="{9768E9E8-1F31-4DF3-8F93-D47438BF8C8D}" dt="2024-11-12T15:40:27.647" v="2" actId="113"/>
        <pc:sldMkLst>
          <pc:docMk/>
          <pc:sldMk cId="0" sldId="273"/>
        </pc:sldMkLst>
        <pc:spChg chg="mod">
          <ac:chgData name="Incio Serra, Natalia" userId="68f137a9-5878-4498-a2eb-c30a9a01aaad" providerId="ADAL" clId="{9768E9E8-1F31-4DF3-8F93-D47438BF8C8D}" dt="2024-11-12T15:40:27.647" v="2" actId="113"/>
          <ac:spMkLst>
            <pc:docMk/>
            <pc:sldMk cId="0" sldId="273"/>
            <ac:spMk id="15" creationId="{BB2C5F78-F58B-4204-1EA1-D5C69D3DE939}"/>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3_5">
  <dgm:title val=""/>
  <dgm:desc val=""/>
  <dgm:catLst>
    <dgm:cat type="accent3" pri="11500"/>
  </dgm:catLst>
  <dgm:styleLbl name="node0">
    <dgm:fillClrLst meth="cycle">
      <a:schemeClr val="accent3">
        <a:alpha val="80000"/>
      </a:schemeClr>
    </dgm:fillClrLst>
    <dgm:linClrLst meth="repeat">
      <a:schemeClr val="lt1"/>
    </dgm:linClrLst>
    <dgm:effectClrLst/>
    <dgm:txLinClrLst/>
    <dgm:txFillClrLst/>
    <dgm:txEffectClrLst/>
  </dgm:styleLbl>
  <dgm:styleLbl name="node1">
    <dgm:fillClrLst>
      <a:schemeClr val="accent3">
        <a:alpha val="90000"/>
      </a:schemeClr>
      <a:schemeClr val="accent3">
        <a:alpha val="50000"/>
      </a:schemeClr>
    </dgm:fillClrLst>
    <dgm:linClrLst meth="repeat">
      <a:schemeClr val="lt1"/>
    </dgm:linClrLst>
    <dgm:effectClrLst/>
    <dgm:txLinClrLst/>
    <dgm:txFillClrLst/>
    <dgm:txEffectClrLst/>
  </dgm:styleLbl>
  <dgm:styleLbl name="alignNode1">
    <dgm:fillClrLst>
      <a:schemeClr val="accent3">
        <a:alpha val="90000"/>
      </a:schemeClr>
      <a:schemeClr val="accent3">
        <a:alpha val="50000"/>
      </a:schemeClr>
    </dgm:fillClrLst>
    <dgm:linClrLst>
      <a:schemeClr val="accent3">
        <a:alpha val="90000"/>
      </a:schemeClr>
      <a:schemeClr val="accent3">
        <a:alpha val="50000"/>
      </a:schemeClr>
    </dgm:linClrLst>
    <dgm:effectClrLst/>
    <dgm:txLinClrLst/>
    <dgm:txFillClrLst/>
    <dgm:txEffectClrLst/>
  </dgm:styleLbl>
  <dgm:styleLbl name="lnNode1">
    <dgm:fillClrLst>
      <a:schemeClr val="accent3">
        <a:shade val="90000"/>
      </a:schemeClr>
      <a:schemeClr val="accent3">
        <a:alpha val="50000"/>
        <a:tint val="5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alpha val="80000"/>
      </a:schemeClr>
    </dgm:fillClrLst>
    <dgm:linClrLst meth="repeat">
      <a:schemeClr val="lt1"/>
    </dgm:linClrLst>
    <dgm:effectClrLst/>
    <dgm:txLinClrLst/>
    <dgm:txFillClrLst/>
    <dgm:txEffectClrLst/>
  </dgm:styleLbl>
  <dgm:styleLbl name="node2">
    <dgm:fillClrLst>
      <a:schemeClr val="accent3">
        <a:alpha val="70000"/>
      </a:schemeClr>
    </dgm:fillClrLst>
    <dgm:linClrLst meth="repeat">
      <a:schemeClr val="lt1"/>
    </dgm:linClrLst>
    <dgm:effectClrLst/>
    <dgm:txLinClrLst/>
    <dgm:txFillClrLst/>
    <dgm:txEffectClrLst/>
  </dgm:styleLbl>
  <dgm:styleLbl name="node3">
    <dgm:fillClrLst>
      <a:schemeClr val="accent3">
        <a:alpha val="50000"/>
      </a:schemeClr>
    </dgm:fillClrLst>
    <dgm:linClrLst meth="repeat">
      <a:schemeClr val="lt1"/>
    </dgm:linClrLst>
    <dgm:effectClrLst/>
    <dgm:txLinClrLst/>
    <dgm:txFillClrLst/>
    <dgm:txEffectClrLst/>
  </dgm:styleLbl>
  <dgm:styleLbl name="node4">
    <dgm:fillClrLst>
      <a:schemeClr val="accent3">
        <a:alpha val="30000"/>
      </a:schemeClr>
    </dgm:fillClrLst>
    <dgm:linClrLst meth="repeat">
      <a:schemeClr val="lt1"/>
    </dgm:linClrLst>
    <dgm:effectClrLst/>
    <dgm:txLinClrLst/>
    <dgm:txFillClrLst/>
    <dgm:txEffectClrLst/>
  </dgm:styleLbl>
  <dgm:styleLbl name="fgImgPlace1">
    <dgm:fillClrLst>
      <a:schemeClr val="accent3">
        <a:tint val="50000"/>
        <a:alpha val="90000"/>
      </a:schemeClr>
      <a:schemeClr val="accent3">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f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b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sibTrans1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alpha val="90000"/>
      </a:schemeClr>
    </dgm:fillClrLst>
    <dgm:linClrLst meth="repeat">
      <a:schemeClr val="lt1"/>
    </dgm:linClrLst>
    <dgm:effectClrLst/>
    <dgm:txLinClrLst/>
    <dgm:txFillClrLst/>
    <dgm:txEffectClrLst/>
  </dgm:styleLbl>
  <dgm:styleLbl name="asst1">
    <dgm:fillClrLst meth="repeat">
      <a:schemeClr val="accent3">
        <a:alpha val="90000"/>
      </a:schemeClr>
    </dgm:fillClrLst>
    <dgm:linClrLst meth="repeat">
      <a:schemeClr val="lt1"/>
    </dgm:linClrLst>
    <dgm:effectClrLst/>
    <dgm:txLinClrLst/>
    <dgm:txFillClrLst/>
    <dgm:txEffectClrLst/>
  </dgm:styleLbl>
  <dgm:styleLbl name="asst2">
    <dgm:fillClrLst>
      <a:schemeClr val="accent3">
        <a:alpha val="90000"/>
      </a:schemeClr>
    </dgm:fillClrLst>
    <dgm:linClrLst meth="repeat">
      <a:schemeClr val="lt1"/>
    </dgm:linClrLst>
    <dgm:effectClrLst/>
    <dgm:txLinClrLst/>
    <dgm:txFillClrLst/>
    <dgm:txEffectClrLst/>
  </dgm:styleLbl>
  <dgm:styleLbl name="asst3">
    <dgm:fillClrLst>
      <a:schemeClr val="accent3">
        <a:alpha val="70000"/>
      </a:schemeClr>
    </dgm:fillClrLst>
    <dgm:linClrLst meth="repeat">
      <a:schemeClr val="lt1"/>
    </dgm:linClrLst>
    <dgm:effectClrLst/>
    <dgm:txLinClrLst/>
    <dgm:txFillClrLst/>
    <dgm:txEffectClrLst/>
  </dgm:styleLbl>
  <dgm:styleLbl name="asst4">
    <dgm:fillClrLst>
      <a:schemeClr val="accent3">
        <a:alpha val="50000"/>
      </a:schemeClr>
    </dgm:fillClrLst>
    <dgm:linClrLst meth="repeat">
      <a:schemeClr val="lt1"/>
    </dgm:linClrLst>
    <dgm:effectClrLst/>
    <dgm:txLinClrLst/>
    <dgm:txFillClrLst/>
    <dgm:txEffectClrLst/>
  </dgm:styleLbl>
  <dgm:styleLbl name="parChTrans2D1">
    <dgm:fillClrLst meth="repeat">
      <a:schemeClr val="accent3">
        <a:shade val="8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a:schemeClr val="accent3">
        <a:alpha val="90000"/>
        <a:tint val="40000"/>
      </a:schemeClr>
      <a:schemeClr val="accent3">
        <a:alpha val="5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24446CA-CCBA-4770-B49C-D3420C33F075}" type="doc">
      <dgm:prSet loTypeId="urn:microsoft.com/office/officeart/2005/8/layout/cycle3" loCatId="cycle" qsTypeId="urn:microsoft.com/office/officeart/2005/8/quickstyle/simple1" qsCatId="simple" csTypeId="urn:microsoft.com/office/officeart/2005/8/colors/accent1_2" csCatId="accent1" phldr="1"/>
      <dgm:spPr/>
      <dgm:t>
        <a:bodyPr/>
        <a:lstStyle/>
        <a:p>
          <a:endParaRPr lang="en-US"/>
        </a:p>
      </dgm:t>
    </dgm:pt>
    <dgm:pt modelId="{AEBDE437-FE78-494A-937F-EB5B117F1D4C}">
      <dgm:prSet/>
      <dgm:spPr/>
      <dgm:t>
        <a:bodyPr/>
        <a:lstStyle/>
        <a:p>
          <a:r>
            <a:rPr lang="fr-CA" b="0" i="0" baseline="0" dirty="0"/>
            <a:t>Les enfants et les jeunes ayant des problèmes de santé mentale font face à de nombreux </a:t>
          </a:r>
          <a:r>
            <a:rPr lang="fr-CA" b="1" i="0" baseline="0" dirty="0"/>
            <a:t>obstacles pour accéder aux soins </a:t>
          </a:r>
          <a:r>
            <a:rPr lang="fr-CA" b="0" i="0" baseline="0" dirty="0"/>
            <a:t>(James, 2007 ; Sakai et al., 2014; Macdonald et al, 2022). / </a:t>
          </a:r>
          <a:r>
            <a:rPr lang="fr-CA" b="0" i="1" baseline="0" dirty="0"/>
            <a:t>Children and youth with mental health issues face many challenges to get access to care</a:t>
          </a:r>
          <a:endParaRPr lang="en-US" i="1" dirty="0"/>
        </a:p>
      </dgm:t>
    </dgm:pt>
    <dgm:pt modelId="{D696D7B7-B620-4CDA-920E-8D92EFD87CEF}" type="parTrans" cxnId="{B59DA260-4713-4525-81B3-C49A64270C49}">
      <dgm:prSet/>
      <dgm:spPr/>
      <dgm:t>
        <a:bodyPr/>
        <a:lstStyle/>
        <a:p>
          <a:endParaRPr lang="en-US"/>
        </a:p>
      </dgm:t>
    </dgm:pt>
    <dgm:pt modelId="{63DF04C5-0F31-47F9-99E7-DDB1834EEF86}" type="sibTrans" cxnId="{B59DA260-4713-4525-81B3-C49A64270C49}">
      <dgm:prSet/>
      <dgm:spPr/>
      <dgm:t>
        <a:bodyPr/>
        <a:lstStyle/>
        <a:p>
          <a:endParaRPr lang="en-US"/>
        </a:p>
      </dgm:t>
    </dgm:pt>
    <dgm:pt modelId="{99498D58-2D40-4F3D-933A-1FE295C4890A}">
      <dgm:prSet/>
      <dgm:spPr/>
      <dgm:t>
        <a:bodyPr/>
        <a:lstStyle/>
        <a:p>
          <a:r>
            <a:rPr lang="fr-CA" b="0" i="0" baseline="0" dirty="0"/>
            <a:t>Ceux qui quittent les services de protection de la jeunesse (PJ) présentent une </a:t>
          </a:r>
          <a:r>
            <a:rPr lang="fr-CA" b="1" i="0" baseline="0" dirty="0"/>
            <a:t>combinaison de difficultés importantes que leurs pairs de la population générale ne connaîtront pas</a:t>
          </a:r>
          <a:r>
            <a:rPr lang="fr-CA" b="0" i="0" baseline="0" dirty="0"/>
            <a:t> (Goyette et al., 2022).  / </a:t>
          </a:r>
          <a:r>
            <a:rPr lang="fr-CA" b="0" i="1" baseline="0" dirty="0"/>
            <a:t>Those who have been in contact with youth protection services present important difficulties that their peers do not experience. </a:t>
          </a:r>
          <a:endParaRPr lang="fr-CA" b="0" i="0" baseline="0" dirty="0"/>
        </a:p>
      </dgm:t>
    </dgm:pt>
    <dgm:pt modelId="{286C6AED-21DB-48D3-B385-00C671E49E89}" type="parTrans" cxnId="{6DB000CC-01DE-4FB7-9444-34ED0C16737F}">
      <dgm:prSet/>
      <dgm:spPr/>
      <dgm:t>
        <a:bodyPr/>
        <a:lstStyle/>
        <a:p>
          <a:endParaRPr lang="en-US"/>
        </a:p>
      </dgm:t>
    </dgm:pt>
    <dgm:pt modelId="{88A83DC1-5318-4706-AB02-21C53EDE1CC9}" type="sibTrans" cxnId="{6DB000CC-01DE-4FB7-9444-34ED0C16737F}">
      <dgm:prSet/>
      <dgm:spPr/>
      <dgm:t>
        <a:bodyPr/>
        <a:lstStyle/>
        <a:p>
          <a:endParaRPr lang="en-US"/>
        </a:p>
      </dgm:t>
    </dgm:pt>
    <dgm:pt modelId="{2CB7BB4D-1BC3-4C7F-B1FB-A6A0D6066E18}">
      <dgm:prSet/>
      <dgm:spPr/>
      <dgm:t>
        <a:bodyPr/>
        <a:lstStyle/>
        <a:p>
          <a:r>
            <a:rPr lang="fr-CA" b="0" i="0" baseline="0" dirty="0"/>
            <a:t>La </a:t>
          </a:r>
          <a:r>
            <a:rPr lang="fr-CA" b="1" i="0" baseline="0" dirty="0"/>
            <a:t>complexité des besoins est exacerbée </a:t>
          </a:r>
          <a:r>
            <a:rPr lang="fr-CA" b="0" i="0" baseline="0" dirty="0"/>
            <a:t>pour les jeunes racisés ou confrontés à des barrières linguistiques (</a:t>
          </a:r>
          <a:r>
            <a:rPr lang="fr-CA" b="0" i="0" baseline="0" dirty="0" err="1"/>
            <a:t>Boatswain-Kyte</a:t>
          </a:r>
          <a:r>
            <a:rPr lang="fr-CA" b="0" i="0" baseline="0" dirty="0"/>
            <a:t> et al, 2020).  / </a:t>
          </a:r>
          <a:r>
            <a:rPr lang="fr-CA" b="0" i="1" baseline="0" dirty="0"/>
            <a:t>The complexity of these needs are exacerbated for racialized youth or those who face language barriers</a:t>
          </a:r>
          <a:endParaRPr lang="en-US" dirty="0"/>
        </a:p>
      </dgm:t>
    </dgm:pt>
    <dgm:pt modelId="{EE1CCAED-CC16-4811-B7A4-F93FF033EBE1}" type="parTrans" cxnId="{DC0D3531-09ED-4FBB-84AE-E33A5BCE0F4E}">
      <dgm:prSet/>
      <dgm:spPr/>
      <dgm:t>
        <a:bodyPr/>
        <a:lstStyle/>
        <a:p>
          <a:endParaRPr lang="en-US"/>
        </a:p>
      </dgm:t>
    </dgm:pt>
    <dgm:pt modelId="{7EA5D2CB-0A2A-45DA-9038-00DFB1A99375}" type="sibTrans" cxnId="{DC0D3531-09ED-4FBB-84AE-E33A5BCE0F4E}">
      <dgm:prSet/>
      <dgm:spPr/>
      <dgm:t>
        <a:bodyPr/>
        <a:lstStyle/>
        <a:p>
          <a:endParaRPr lang="en-US"/>
        </a:p>
      </dgm:t>
    </dgm:pt>
    <dgm:pt modelId="{7F1DC374-3A10-452A-9DEB-C281632CCADA}">
      <dgm:prSet/>
      <dgm:spPr/>
      <dgm:t>
        <a:bodyPr/>
        <a:lstStyle/>
        <a:p>
          <a:r>
            <a:rPr lang="fr-CA" b="0" i="0" baseline="0" dirty="0"/>
            <a:t>Le </a:t>
          </a:r>
          <a:r>
            <a:rPr lang="fr-CA" b="1" i="0" baseline="0" dirty="0"/>
            <a:t>manque de transition adéquate et les barrières à la continuité des services </a:t>
          </a:r>
          <a:r>
            <a:rPr lang="fr-CA" b="0" i="0" baseline="0" dirty="0"/>
            <a:t>entre les multiples systèmes contribue à la crise actuelle des services de santé mentale pour les enfants et les jeunes en situation de vulnérabilité (Goyette et al, 2022). / </a:t>
          </a:r>
          <a:r>
            <a:rPr lang="fr-CA" b="0" i="1" baseline="0" dirty="0"/>
            <a:t>The lack of adequate transition and continuity of services between systems contibutes to the current crisis of mental health services for vulnerable children and youth.</a:t>
          </a:r>
          <a:endParaRPr lang="en-US" dirty="0"/>
        </a:p>
      </dgm:t>
    </dgm:pt>
    <dgm:pt modelId="{F8E1D7B2-4E84-4AD7-B0CD-B9F86D7E69B6}" type="parTrans" cxnId="{F29926BA-3089-4A9F-9E79-89EC4D96B783}">
      <dgm:prSet/>
      <dgm:spPr/>
      <dgm:t>
        <a:bodyPr/>
        <a:lstStyle/>
        <a:p>
          <a:endParaRPr lang="en-US"/>
        </a:p>
      </dgm:t>
    </dgm:pt>
    <dgm:pt modelId="{8BF61EA6-15F5-49C1-ABD0-8494478291D1}" type="sibTrans" cxnId="{F29926BA-3089-4A9F-9E79-89EC4D96B783}">
      <dgm:prSet/>
      <dgm:spPr/>
      <dgm:t>
        <a:bodyPr/>
        <a:lstStyle/>
        <a:p>
          <a:endParaRPr lang="en-US"/>
        </a:p>
      </dgm:t>
    </dgm:pt>
    <dgm:pt modelId="{8BA1211C-F146-754D-8AB5-E6329E6E821A}">
      <dgm:prSet/>
      <dgm:spPr/>
      <dgm:t>
        <a:bodyPr/>
        <a:lstStyle/>
        <a:p>
          <a:r>
            <a:rPr lang="en-US" b="1" dirty="0" err="1"/>
            <a:t>L'utilisation</a:t>
          </a:r>
          <a:r>
            <a:rPr lang="en-US" b="1" dirty="0"/>
            <a:t> des services </a:t>
          </a:r>
          <a:r>
            <a:rPr lang="en-US" b="1" dirty="0" err="1"/>
            <a:t>d'urgences</a:t>
          </a:r>
          <a:r>
            <a:rPr lang="en-US" b="1" dirty="0"/>
            <a:t> </a:t>
          </a:r>
          <a:r>
            <a:rPr lang="en-US" b="1" dirty="0" err="1"/>
            <a:t>en</a:t>
          </a:r>
          <a:r>
            <a:rPr lang="en-US" b="1" dirty="0"/>
            <a:t> </a:t>
          </a:r>
          <a:r>
            <a:rPr lang="en-US" b="1" dirty="0" err="1"/>
            <a:t>santé</a:t>
          </a:r>
          <a:r>
            <a:rPr lang="en-US" b="1" dirty="0"/>
            <a:t> </a:t>
          </a:r>
          <a:r>
            <a:rPr lang="en-US" b="1" dirty="0" err="1"/>
            <a:t>mentale</a:t>
          </a:r>
          <a:r>
            <a:rPr lang="en-US" b="1" dirty="0"/>
            <a:t> </a:t>
          </a:r>
          <a:r>
            <a:rPr lang="en-US" dirty="0" err="1"/>
            <a:t>est</a:t>
          </a:r>
          <a:r>
            <a:rPr lang="en-US" dirty="0"/>
            <a:t> plus </a:t>
          </a:r>
          <a:r>
            <a:rPr lang="en-US" dirty="0" err="1"/>
            <a:t>élévée</a:t>
          </a:r>
          <a:r>
            <a:rPr lang="en-US" dirty="0"/>
            <a:t> </a:t>
          </a:r>
          <a:r>
            <a:rPr lang="en-US" dirty="0" err="1"/>
            <a:t>auprès</a:t>
          </a:r>
          <a:r>
            <a:rPr lang="en-US" dirty="0"/>
            <a:t> des </a:t>
          </a:r>
          <a:r>
            <a:rPr lang="en-US" dirty="0" err="1"/>
            <a:t>jeunes</a:t>
          </a:r>
          <a:r>
            <a:rPr lang="en-US" dirty="0"/>
            <a:t> </a:t>
          </a:r>
          <a:r>
            <a:rPr lang="en-US" dirty="0" err="1"/>
            <a:t>suivi</a:t>
          </a:r>
          <a:r>
            <a:rPr lang="en-US" dirty="0"/>
            <a:t> </a:t>
          </a:r>
          <a:r>
            <a:rPr lang="en-US" dirty="0" err="1"/>
            <a:t>en</a:t>
          </a:r>
          <a:r>
            <a:rPr lang="en-US" dirty="0"/>
            <a:t> protection (Macdonald et al., 2023) / </a:t>
          </a:r>
          <a:r>
            <a:rPr lang="en-US" i="1" dirty="0"/>
            <a:t>The use of emergency mental health services is higher in youth in contact with child protective services.</a:t>
          </a:r>
          <a:endParaRPr lang="en-US" dirty="0"/>
        </a:p>
      </dgm:t>
    </dgm:pt>
    <dgm:pt modelId="{7F8BFD58-C261-254C-BCE1-CB80743F5BDD}" type="parTrans" cxnId="{12FB0ACA-144C-3745-9063-F4487EFA8653}">
      <dgm:prSet/>
      <dgm:spPr/>
      <dgm:t>
        <a:bodyPr/>
        <a:lstStyle/>
        <a:p>
          <a:endParaRPr lang="en-US"/>
        </a:p>
      </dgm:t>
    </dgm:pt>
    <dgm:pt modelId="{E4E54501-CA14-9C49-91C9-21F04CBA10D7}" type="sibTrans" cxnId="{12FB0ACA-144C-3745-9063-F4487EFA8653}">
      <dgm:prSet/>
      <dgm:spPr/>
      <dgm:t>
        <a:bodyPr/>
        <a:lstStyle/>
        <a:p>
          <a:endParaRPr lang="en-US"/>
        </a:p>
      </dgm:t>
    </dgm:pt>
    <dgm:pt modelId="{D95EFFF6-6460-4B46-9D04-F1ED79CABB36}" type="pres">
      <dgm:prSet presAssocID="{824446CA-CCBA-4770-B49C-D3420C33F075}" presName="Name0" presStyleCnt="0">
        <dgm:presLayoutVars>
          <dgm:dir/>
          <dgm:resizeHandles val="exact"/>
        </dgm:presLayoutVars>
      </dgm:prSet>
      <dgm:spPr/>
    </dgm:pt>
    <dgm:pt modelId="{AD05EAEA-EC85-E549-A55C-22396069BFAF}" type="pres">
      <dgm:prSet presAssocID="{824446CA-CCBA-4770-B49C-D3420C33F075}" presName="cycle" presStyleCnt="0"/>
      <dgm:spPr/>
    </dgm:pt>
    <dgm:pt modelId="{EE065472-6285-3F4F-952F-D293EF8A5B8D}" type="pres">
      <dgm:prSet presAssocID="{AEBDE437-FE78-494A-937F-EB5B117F1D4C}" presName="nodeFirstNode" presStyleLbl="node1" presStyleIdx="0" presStyleCnt="5">
        <dgm:presLayoutVars>
          <dgm:bulletEnabled val="1"/>
        </dgm:presLayoutVars>
      </dgm:prSet>
      <dgm:spPr/>
    </dgm:pt>
    <dgm:pt modelId="{5D5C7746-2BF7-1C4A-8D7E-965F359E8559}" type="pres">
      <dgm:prSet presAssocID="{63DF04C5-0F31-47F9-99E7-DDB1834EEF86}" presName="sibTransFirstNode" presStyleLbl="bgShp" presStyleIdx="0" presStyleCnt="1"/>
      <dgm:spPr/>
    </dgm:pt>
    <dgm:pt modelId="{C0EAEDE7-FDFF-C743-91E6-BDD4F966D7DF}" type="pres">
      <dgm:prSet presAssocID="{99498D58-2D40-4F3D-933A-1FE295C4890A}" presName="nodeFollowingNodes" presStyleLbl="node1" presStyleIdx="1" presStyleCnt="5">
        <dgm:presLayoutVars>
          <dgm:bulletEnabled val="1"/>
        </dgm:presLayoutVars>
      </dgm:prSet>
      <dgm:spPr/>
    </dgm:pt>
    <dgm:pt modelId="{A92DEAA9-6472-CD42-847C-5018A2A07C29}" type="pres">
      <dgm:prSet presAssocID="{2CB7BB4D-1BC3-4C7F-B1FB-A6A0D6066E18}" presName="nodeFollowingNodes" presStyleLbl="node1" presStyleIdx="2" presStyleCnt="5">
        <dgm:presLayoutVars>
          <dgm:bulletEnabled val="1"/>
        </dgm:presLayoutVars>
      </dgm:prSet>
      <dgm:spPr/>
    </dgm:pt>
    <dgm:pt modelId="{7F5AAF1D-E469-EB44-A8EC-C2FBDCE209E9}" type="pres">
      <dgm:prSet presAssocID="{7F1DC374-3A10-452A-9DEB-C281632CCADA}" presName="nodeFollowingNodes" presStyleLbl="node1" presStyleIdx="3" presStyleCnt="5">
        <dgm:presLayoutVars>
          <dgm:bulletEnabled val="1"/>
        </dgm:presLayoutVars>
      </dgm:prSet>
      <dgm:spPr/>
    </dgm:pt>
    <dgm:pt modelId="{BA32A2EC-1D0C-4143-B2B9-4915125C41DC}" type="pres">
      <dgm:prSet presAssocID="{8BA1211C-F146-754D-8AB5-E6329E6E821A}" presName="nodeFollowingNodes" presStyleLbl="node1" presStyleIdx="4" presStyleCnt="5">
        <dgm:presLayoutVars>
          <dgm:bulletEnabled val="1"/>
        </dgm:presLayoutVars>
      </dgm:prSet>
      <dgm:spPr/>
    </dgm:pt>
  </dgm:ptLst>
  <dgm:cxnLst>
    <dgm:cxn modelId="{AB3BA20B-7EA5-824C-A7AF-E1C6FCADCB12}" type="presOf" srcId="{63DF04C5-0F31-47F9-99E7-DDB1834EEF86}" destId="{5D5C7746-2BF7-1C4A-8D7E-965F359E8559}" srcOrd="0" destOrd="0" presId="urn:microsoft.com/office/officeart/2005/8/layout/cycle3"/>
    <dgm:cxn modelId="{E2047E1C-9DE6-2242-B6ED-5D4763BEE111}" type="presOf" srcId="{2CB7BB4D-1BC3-4C7F-B1FB-A6A0D6066E18}" destId="{A92DEAA9-6472-CD42-847C-5018A2A07C29}" srcOrd="0" destOrd="0" presId="urn:microsoft.com/office/officeart/2005/8/layout/cycle3"/>
    <dgm:cxn modelId="{DC0D3531-09ED-4FBB-84AE-E33A5BCE0F4E}" srcId="{824446CA-CCBA-4770-B49C-D3420C33F075}" destId="{2CB7BB4D-1BC3-4C7F-B1FB-A6A0D6066E18}" srcOrd="2" destOrd="0" parTransId="{EE1CCAED-CC16-4811-B7A4-F93FF033EBE1}" sibTransId="{7EA5D2CB-0A2A-45DA-9038-00DFB1A99375}"/>
    <dgm:cxn modelId="{F1EF5033-B3A5-E141-B412-28481AB4ED1B}" type="presOf" srcId="{AEBDE437-FE78-494A-937F-EB5B117F1D4C}" destId="{EE065472-6285-3F4F-952F-D293EF8A5B8D}" srcOrd="0" destOrd="0" presId="urn:microsoft.com/office/officeart/2005/8/layout/cycle3"/>
    <dgm:cxn modelId="{8C5FB735-9930-FE46-B7C0-C020402B9955}" type="presOf" srcId="{7F1DC374-3A10-452A-9DEB-C281632CCADA}" destId="{7F5AAF1D-E469-EB44-A8EC-C2FBDCE209E9}" srcOrd="0" destOrd="0" presId="urn:microsoft.com/office/officeart/2005/8/layout/cycle3"/>
    <dgm:cxn modelId="{B59DA260-4713-4525-81B3-C49A64270C49}" srcId="{824446CA-CCBA-4770-B49C-D3420C33F075}" destId="{AEBDE437-FE78-494A-937F-EB5B117F1D4C}" srcOrd="0" destOrd="0" parTransId="{D696D7B7-B620-4CDA-920E-8D92EFD87CEF}" sibTransId="{63DF04C5-0F31-47F9-99E7-DDB1834EEF86}"/>
    <dgm:cxn modelId="{0DFA1C46-CB36-3E4C-853E-86224B4BA723}" type="presOf" srcId="{824446CA-CCBA-4770-B49C-D3420C33F075}" destId="{D95EFFF6-6460-4B46-9D04-F1ED79CABB36}" srcOrd="0" destOrd="0" presId="urn:microsoft.com/office/officeart/2005/8/layout/cycle3"/>
    <dgm:cxn modelId="{E05EB1A5-B9C8-8940-823B-2C0253A433FC}" type="presOf" srcId="{8BA1211C-F146-754D-8AB5-E6329E6E821A}" destId="{BA32A2EC-1D0C-4143-B2B9-4915125C41DC}" srcOrd="0" destOrd="0" presId="urn:microsoft.com/office/officeart/2005/8/layout/cycle3"/>
    <dgm:cxn modelId="{70FB0FB2-E75A-7843-A5E4-8F9C550C44C4}" type="presOf" srcId="{99498D58-2D40-4F3D-933A-1FE295C4890A}" destId="{C0EAEDE7-FDFF-C743-91E6-BDD4F966D7DF}" srcOrd="0" destOrd="0" presId="urn:microsoft.com/office/officeart/2005/8/layout/cycle3"/>
    <dgm:cxn modelId="{F29926BA-3089-4A9F-9E79-89EC4D96B783}" srcId="{824446CA-CCBA-4770-B49C-D3420C33F075}" destId="{7F1DC374-3A10-452A-9DEB-C281632CCADA}" srcOrd="3" destOrd="0" parTransId="{F8E1D7B2-4E84-4AD7-B0CD-B9F86D7E69B6}" sibTransId="{8BF61EA6-15F5-49C1-ABD0-8494478291D1}"/>
    <dgm:cxn modelId="{12FB0ACA-144C-3745-9063-F4487EFA8653}" srcId="{824446CA-CCBA-4770-B49C-D3420C33F075}" destId="{8BA1211C-F146-754D-8AB5-E6329E6E821A}" srcOrd="4" destOrd="0" parTransId="{7F8BFD58-C261-254C-BCE1-CB80743F5BDD}" sibTransId="{E4E54501-CA14-9C49-91C9-21F04CBA10D7}"/>
    <dgm:cxn modelId="{6DB000CC-01DE-4FB7-9444-34ED0C16737F}" srcId="{824446CA-CCBA-4770-B49C-D3420C33F075}" destId="{99498D58-2D40-4F3D-933A-1FE295C4890A}" srcOrd="1" destOrd="0" parTransId="{286C6AED-21DB-48D3-B385-00C671E49E89}" sibTransId="{88A83DC1-5318-4706-AB02-21C53EDE1CC9}"/>
    <dgm:cxn modelId="{576332AD-ECF5-5849-AE08-972194F83EF7}" type="presParOf" srcId="{D95EFFF6-6460-4B46-9D04-F1ED79CABB36}" destId="{AD05EAEA-EC85-E549-A55C-22396069BFAF}" srcOrd="0" destOrd="0" presId="urn:microsoft.com/office/officeart/2005/8/layout/cycle3"/>
    <dgm:cxn modelId="{75EDADBB-B8CC-8046-A8DA-A0442DD8A46E}" type="presParOf" srcId="{AD05EAEA-EC85-E549-A55C-22396069BFAF}" destId="{EE065472-6285-3F4F-952F-D293EF8A5B8D}" srcOrd="0" destOrd="0" presId="urn:microsoft.com/office/officeart/2005/8/layout/cycle3"/>
    <dgm:cxn modelId="{B3FA799E-4900-6E41-A7B4-4BED41E5CB15}" type="presParOf" srcId="{AD05EAEA-EC85-E549-A55C-22396069BFAF}" destId="{5D5C7746-2BF7-1C4A-8D7E-965F359E8559}" srcOrd="1" destOrd="0" presId="urn:microsoft.com/office/officeart/2005/8/layout/cycle3"/>
    <dgm:cxn modelId="{D663B724-EAF6-994E-B11A-89A8477522BC}" type="presParOf" srcId="{AD05EAEA-EC85-E549-A55C-22396069BFAF}" destId="{C0EAEDE7-FDFF-C743-91E6-BDD4F966D7DF}" srcOrd="2" destOrd="0" presId="urn:microsoft.com/office/officeart/2005/8/layout/cycle3"/>
    <dgm:cxn modelId="{1B5C470C-1484-A043-B4C7-4220E9B4B769}" type="presParOf" srcId="{AD05EAEA-EC85-E549-A55C-22396069BFAF}" destId="{A92DEAA9-6472-CD42-847C-5018A2A07C29}" srcOrd="3" destOrd="0" presId="urn:microsoft.com/office/officeart/2005/8/layout/cycle3"/>
    <dgm:cxn modelId="{3C7FCCC7-1009-184C-9E1D-EB3B3B45B3ED}" type="presParOf" srcId="{AD05EAEA-EC85-E549-A55C-22396069BFAF}" destId="{7F5AAF1D-E469-EB44-A8EC-C2FBDCE209E9}" srcOrd="4" destOrd="0" presId="urn:microsoft.com/office/officeart/2005/8/layout/cycle3"/>
    <dgm:cxn modelId="{A0C8B66A-DA4B-4347-A509-4DEE9DEC06CB}" type="presParOf" srcId="{AD05EAEA-EC85-E549-A55C-22396069BFAF}" destId="{BA32A2EC-1D0C-4143-B2B9-4915125C41DC}" srcOrd="5" destOrd="0" presId="urn:microsoft.com/office/officeart/2005/8/layout/cycle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BA99C68-812F-4547-9EF3-392084317ED5}" type="doc">
      <dgm:prSet loTypeId="urn:microsoft.com/office/officeart/2005/8/layout/vList5" loCatId="list" qsTypeId="urn:microsoft.com/office/officeart/2005/8/quickstyle/simple1" qsCatId="simple" csTypeId="urn:microsoft.com/office/officeart/2005/8/colors/colorful3" csCatId="colorful" phldr="1"/>
      <dgm:spPr/>
      <dgm:t>
        <a:bodyPr/>
        <a:lstStyle/>
        <a:p>
          <a:endParaRPr lang="en-US"/>
        </a:p>
      </dgm:t>
    </dgm:pt>
    <dgm:pt modelId="{7ECDACD0-3B60-FB42-8758-D70F565A21BD}">
      <dgm:prSet/>
      <dgm:spPr/>
      <dgm:t>
        <a:bodyPr/>
        <a:lstStyle/>
        <a:p>
          <a:r>
            <a:rPr lang="fr-CA" b="1" i="0" baseline="0"/>
            <a:t>Étape 1</a:t>
          </a:r>
          <a:endParaRPr lang="en-CA"/>
        </a:p>
      </dgm:t>
    </dgm:pt>
    <dgm:pt modelId="{B5B924BF-9BFB-844E-B92F-1155D64AB5C5}" type="parTrans" cxnId="{AA3FBB72-1881-8A47-8071-C8F29BC59120}">
      <dgm:prSet/>
      <dgm:spPr/>
      <dgm:t>
        <a:bodyPr/>
        <a:lstStyle/>
        <a:p>
          <a:endParaRPr lang="en-US"/>
        </a:p>
      </dgm:t>
    </dgm:pt>
    <dgm:pt modelId="{A546073A-DB23-B846-93B1-FC067B65CF51}" type="sibTrans" cxnId="{AA3FBB72-1881-8A47-8071-C8F29BC59120}">
      <dgm:prSet/>
      <dgm:spPr/>
      <dgm:t>
        <a:bodyPr/>
        <a:lstStyle/>
        <a:p>
          <a:endParaRPr lang="en-US"/>
        </a:p>
      </dgm:t>
    </dgm:pt>
    <dgm:pt modelId="{5154AD9A-02E9-0041-82E3-C39EC5F101AF}">
      <dgm:prSet/>
      <dgm:spPr/>
      <dgm:t>
        <a:bodyPr/>
        <a:lstStyle/>
        <a:p>
          <a:r>
            <a:rPr lang="fr-CA" b="0" i="0" baseline="0" dirty="0"/>
            <a:t>Recension de écrits. / </a:t>
          </a:r>
          <a:r>
            <a:rPr lang="fr-CA" b="0" i="1" baseline="0" dirty="0"/>
            <a:t>Review of literature</a:t>
          </a:r>
          <a:endParaRPr lang="en-CA" dirty="0"/>
        </a:p>
      </dgm:t>
    </dgm:pt>
    <dgm:pt modelId="{F2CDD502-AB67-4343-BB40-E34BABFDBECF}" type="parTrans" cxnId="{797D2B58-4E28-DF4F-9C45-FCF41E137A87}">
      <dgm:prSet/>
      <dgm:spPr/>
      <dgm:t>
        <a:bodyPr/>
        <a:lstStyle/>
        <a:p>
          <a:endParaRPr lang="en-US"/>
        </a:p>
      </dgm:t>
    </dgm:pt>
    <dgm:pt modelId="{7BDA22BB-F1AA-E745-A60A-60581942974D}" type="sibTrans" cxnId="{797D2B58-4E28-DF4F-9C45-FCF41E137A87}">
      <dgm:prSet/>
      <dgm:spPr/>
      <dgm:t>
        <a:bodyPr/>
        <a:lstStyle/>
        <a:p>
          <a:endParaRPr lang="en-US"/>
        </a:p>
      </dgm:t>
    </dgm:pt>
    <dgm:pt modelId="{FD8A0C30-A62A-F440-AF97-6647E37296CA}">
      <dgm:prSet/>
      <dgm:spPr/>
      <dgm:t>
        <a:bodyPr/>
        <a:lstStyle/>
        <a:p>
          <a:r>
            <a:rPr lang="fr-CA" b="1" i="0" u="sng" baseline="0" dirty="0"/>
            <a:t>Sept entretiens individuels</a:t>
          </a:r>
          <a:r>
            <a:rPr lang="fr-CA" b="0" i="0" baseline="0" dirty="0"/>
            <a:t> avec décideurs, familles de accueil et organismes communautaires. / </a:t>
          </a:r>
          <a:r>
            <a:rPr lang="fr-CA" b="0" i="1" baseline="0" dirty="0"/>
            <a:t>Seven individual interviews with decision makers, foster families and community organizations. </a:t>
          </a:r>
          <a:endParaRPr lang="en-CA" dirty="0"/>
        </a:p>
      </dgm:t>
    </dgm:pt>
    <dgm:pt modelId="{F6BEEC36-DDA8-FD48-9114-B6C671E4E519}" type="parTrans" cxnId="{8FC53429-D33E-D345-87B6-2EBE3F0AB5E5}">
      <dgm:prSet/>
      <dgm:spPr/>
      <dgm:t>
        <a:bodyPr/>
        <a:lstStyle/>
        <a:p>
          <a:endParaRPr lang="en-US"/>
        </a:p>
      </dgm:t>
    </dgm:pt>
    <dgm:pt modelId="{F8A7297C-ED09-5141-931A-539FBFFF6745}" type="sibTrans" cxnId="{8FC53429-D33E-D345-87B6-2EBE3F0AB5E5}">
      <dgm:prSet/>
      <dgm:spPr/>
      <dgm:t>
        <a:bodyPr/>
        <a:lstStyle/>
        <a:p>
          <a:endParaRPr lang="en-US"/>
        </a:p>
      </dgm:t>
    </dgm:pt>
    <dgm:pt modelId="{D4C0EAA4-4462-6D46-AE7B-9A86C756338D}">
      <dgm:prSet/>
      <dgm:spPr/>
      <dgm:t>
        <a:bodyPr/>
        <a:lstStyle/>
        <a:p>
          <a:r>
            <a:rPr lang="fr-CA" b="1" i="0" baseline="0" dirty="0"/>
            <a:t>Étape 2</a:t>
          </a:r>
          <a:endParaRPr lang="en-CA" dirty="0"/>
        </a:p>
      </dgm:t>
    </dgm:pt>
    <dgm:pt modelId="{C7943CE9-12D9-5D4E-AE5F-48F05117BE07}" type="parTrans" cxnId="{DF9097FC-72F9-F549-AE34-4A5D1F806DFC}">
      <dgm:prSet/>
      <dgm:spPr/>
      <dgm:t>
        <a:bodyPr/>
        <a:lstStyle/>
        <a:p>
          <a:endParaRPr lang="en-US"/>
        </a:p>
      </dgm:t>
    </dgm:pt>
    <dgm:pt modelId="{8555B2CC-686C-F044-8AD4-16E7D4BC42F0}" type="sibTrans" cxnId="{DF9097FC-72F9-F549-AE34-4A5D1F806DFC}">
      <dgm:prSet/>
      <dgm:spPr/>
      <dgm:t>
        <a:bodyPr/>
        <a:lstStyle/>
        <a:p>
          <a:endParaRPr lang="en-US"/>
        </a:p>
      </dgm:t>
    </dgm:pt>
    <dgm:pt modelId="{2C762058-77F1-7644-BF47-E1FF2D28F6F5}">
      <dgm:prSet/>
      <dgm:spPr/>
      <dgm:t>
        <a:bodyPr/>
        <a:lstStyle/>
        <a:p>
          <a:r>
            <a:rPr lang="fr-CA" b="1" i="0" u="sng" baseline="0"/>
            <a:t>Dix</a:t>
          </a:r>
          <a:r>
            <a:rPr lang="fr-CA" b="0" i="0" baseline="0"/>
            <a:t> groupes de discussion avec intervenant.e.s et gestionnaires (n= 28) / </a:t>
          </a:r>
          <a:r>
            <a:rPr lang="fr-CA" b="0" i="1" baseline="0"/>
            <a:t>Ten discussion groups with workers and managers (n=28)</a:t>
          </a:r>
          <a:endParaRPr lang="en-CA"/>
        </a:p>
      </dgm:t>
    </dgm:pt>
    <dgm:pt modelId="{12E19FB1-6E41-1749-BDA9-AF509FA85614}" type="parTrans" cxnId="{564995BC-229A-0446-B61A-1FD7E0A84817}">
      <dgm:prSet/>
      <dgm:spPr/>
      <dgm:t>
        <a:bodyPr/>
        <a:lstStyle/>
        <a:p>
          <a:endParaRPr lang="en-US"/>
        </a:p>
      </dgm:t>
    </dgm:pt>
    <dgm:pt modelId="{AB264466-DBF7-224C-A9A3-60CE9B50D043}" type="sibTrans" cxnId="{564995BC-229A-0446-B61A-1FD7E0A84817}">
      <dgm:prSet/>
      <dgm:spPr/>
      <dgm:t>
        <a:bodyPr/>
        <a:lstStyle/>
        <a:p>
          <a:endParaRPr lang="en-US"/>
        </a:p>
      </dgm:t>
    </dgm:pt>
    <dgm:pt modelId="{A79E5670-41A0-7A44-9196-3C37A3E68A61}">
      <dgm:prSet/>
      <dgm:spPr/>
      <dgm:t>
        <a:bodyPr/>
        <a:lstStyle/>
        <a:p>
          <a:r>
            <a:rPr lang="fr-CA" b="1" i="0" baseline="0"/>
            <a:t>Étape 3 </a:t>
          </a:r>
          <a:endParaRPr lang="en-CA"/>
        </a:p>
      </dgm:t>
    </dgm:pt>
    <dgm:pt modelId="{87E759A3-2DD0-C941-B368-F7B1618ACFC3}" type="parTrans" cxnId="{067F4C7D-FB28-0F48-9AD9-1D022FB24843}">
      <dgm:prSet/>
      <dgm:spPr/>
      <dgm:t>
        <a:bodyPr/>
        <a:lstStyle/>
        <a:p>
          <a:endParaRPr lang="en-US"/>
        </a:p>
      </dgm:t>
    </dgm:pt>
    <dgm:pt modelId="{2A507AF3-859E-454E-ACE4-256D4472C562}" type="sibTrans" cxnId="{067F4C7D-FB28-0F48-9AD9-1D022FB24843}">
      <dgm:prSet/>
      <dgm:spPr/>
      <dgm:t>
        <a:bodyPr/>
        <a:lstStyle/>
        <a:p>
          <a:endParaRPr lang="en-US"/>
        </a:p>
      </dgm:t>
    </dgm:pt>
    <dgm:pt modelId="{CF9BBFB4-E07B-0648-BA45-357C67638C25}">
      <dgm:prSet/>
      <dgm:spPr/>
      <dgm:t>
        <a:bodyPr/>
        <a:lstStyle/>
        <a:p>
          <a:r>
            <a:rPr lang="fr-CA" b="1" i="0" baseline="0" dirty="0"/>
            <a:t>Trois</a:t>
          </a:r>
          <a:r>
            <a:rPr lang="fr-CA" b="0" i="0" baseline="0" dirty="0"/>
            <a:t> groupes de discussion avec jeunes en partenariat avec Collectif des jeunes ex-placés et Mouvement jeunes et santé mentale / </a:t>
          </a:r>
          <a:r>
            <a:rPr lang="fr-CA" b="0" i="1" baseline="0" dirty="0"/>
            <a:t>Three discussion groups in partenership with Collectif ex-placés and Mouvement jeunes et santé mentale</a:t>
          </a:r>
          <a:endParaRPr lang="en-CA" dirty="0"/>
        </a:p>
      </dgm:t>
    </dgm:pt>
    <dgm:pt modelId="{4BAAC2CE-9A11-7546-AAF1-3A57FE62F9A8}" type="parTrans" cxnId="{F001858F-7CFA-4546-9830-CB9B3998AEDB}">
      <dgm:prSet/>
      <dgm:spPr/>
      <dgm:t>
        <a:bodyPr/>
        <a:lstStyle/>
        <a:p>
          <a:endParaRPr lang="en-US"/>
        </a:p>
      </dgm:t>
    </dgm:pt>
    <dgm:pt modelId="{2DCE7F8C-183A-9C4A-8E7B-5490C4200A27}" type="sibTrans" cxnId="{F001858F-7CFA-4546-9830-CB9B3998AEDB}">
      <dgm:prSet/>
      <dgm:spPr/>
      <dgm:t>
        <a:bodyPr/>
        <a:lstStyle/>
        <a:p>
          <a:endParaRPr lang="en-US"/>
        </a:p>
      </dgm:t>
    </dgm:pt>
    <dgm:pt modelId="{69A9C2D5-2374-DA4F-9DF3-AE846FA311C9}">
      <dgm:prSet/>
      <dgm:spPr/>
      <dgm:t>
        <a:bodyPr/>
        <a:lstStyle/>
        <a:p>
          <a:r>
            <a:rPr lang="fr-CA" b="1" i="0" baseline="0"/>
            <a:t>Étape 4 </a:t>
          </a:r>
          <a:endParaRPr lang="en-CA"/>
        </a:p>
      </dgm:t>
    </dgm:pt>
    <dgm:pt modelId="{A7D0510D-41C2-8F4F-8667-2D9F39AF3B0A}" type="parTrans" cxnId="{6CE7C3F3-5002-1A4A-B307-8C12E80BCDB0}">
      <dgm:prSet/>
      <dgm:spPr/>
      <dgm:t>
        <a:bodyPr/>
        <a:lstStyle/>
        <a:p>
          <a:endParaRPr lang="en-US"/>
        </a:p>
      </dgm:t>
    </dgm:pt>
    <dgm:pt modelId="{C8F2AB95-0D7C-8B44-A97E-5313DD5F1710}" type="sibTrans" cxnId="{6CE7C3F3-5002-1A4A-B307-8C12E80BCDB0}">
      <dgm:prSet/>
      <dgm:spPr/>
      <dgm:t>
        <a:bodyPr/>
        <a:lstStyle/>
        <a:p>
          <a:endParaRPr lang="en-US"/>
        </a:p>
      </dgm:t>
    </dgm:pt>
    <dgm:pt modelId="{06DF8E3B-DF8A-5649-BD65-40C7E1BB3BF0}">
      <dgm:prSet/>
      <dgm:spPr/>
      <dgm:t>
        <a:bodyPr/>
        <a:lstStyle/>
        <a:p>
          <a:r>
            <a:rPr lang="fr-CA" b="0" i="0" baseline="0" dirty="0"/>
            <a:t>Atelier de concertation avec des participants clés. / </a:t>
          </a:r>
          <a:r>
            <a:rPr lang="fr-CA" b="0" i="1" baseline="0" dirty="0"/>
            <a:t>Consultation workshop with key participants.</a:t>
          </a:r>
          <a:endParaRPr lang="en-CA" dirty="0"/>
        </a:p>
      </dgm:t>
    </dgm:pt>
    <dgm:pt modelId="{A20AA2C4-F3EE-ED4F-B20A-493AF8B9EF86}" type="parTrans" cxnId="{DFD9EC7A-A9D2-BB42-88B4-35203048E3A3}">
      <dgm:prSet/>
      <dgm:spPr/>
      <dgm:t>
        <a:bodyPr/>
        <a:lstStyle/>
        <a:p>
          <a:endParaRPr lang="en-US"/>
        </a:p>
      </dgm:t>
    </dgm:pt>
    <dgm:pt modelId="{B6363899-38D3-814F-881D-06872839047C}" type="sibTrans" cxnId="{DFD9EC7A-A9D2-BB42-88B4-35203048E3A3}">
      <dgm:prSet/>
      <dgm:spPr/>
      <dgm:t>
        <a:bodyPr/>
        <a:lstStyle/>
        <a:p>
          <a:endParaRPr lang="en-US"/>
        </a:p>
      </dgm:t>
    </dgm:pt>
    <dgm:pt modelId="{59EF68AB-9579-6B42-8441-033EAE831568}" type="pres">
      <dgm:prSet presAssocID="{BBA99C68-812F-4547-9EF3-392084317ED5}" presName="Name0" presStyleCnt="0">
        <dgm:presLayoutVars>
          <dgm:dir/>
          <dgm:animLvl val="lvl"/>
          <dgm:resizeHandles val="exact"/>
        </dgm:presLayoutVars>
      </dgm:prSet>
      <dgm:spPr/>
    </dgm:pt>
    <dgm:pt modelId="{E0A56ECE-B143-AB4D-B20D-D6701A85C42C}" type="pres">
      <dgm:prSet presAssocID="{7ECDACD0-3B60-FB42-8758-D70F565A21BD}" presName="linNode" presStyleCnt="0"/>
      <dgm:spPr/>
    </dgm:pt>
    <dgm:pt modelId="{A63E7C36-A6E1-9746-B0C1-A40DA91097A1}" type="pres">
      <dgm:prSet presAssocID="{7ECDACD0-3B60-FB42-8758-D70F565A21BD}" presName="parentText" presStyleLbl="node1" presStyleIdx="0" presStyleCnt="4">
        <dgm:presLayoutVars>
          <dgm:chMax val="1"/>
          <dgm:bulletEnabled val="1"/>
        </dgm:presLayoutVars>
      </dgm:prSet>
      <dgm:spPr/>
    </dgm:pt>
    <dgm:pt modelId="{C32C9A9E-F926-234C-8203-0DCE43035183}" type="pres">
      <dgm:prSet presAssocID="{7ECDACD0-3B60-FB42-8758-D70F565A21BD}" presName="descendantText" presStyleLbl="alignAccFollowNode1" presStyleIdx="0" presStyleCnt="4">
        <dgm:presLayoutVars>
          <dgm:bulletEnabled val="1"/>
        </dgm:presLayoutVars>
      </dgm:prSet>
      <dgm:spPr/>
    </dgm:pt>
    <dgm:pt modelId="{B89ABADE-B12F-6A4D-98C5-0DE174415D65}" type="pres">
      <dgm:prSet presAssocID="{A546073A-DB23-B846-93B1-FC067B65CF51}" presName="sp" presStyleCnt="0"/>
      <dgm:spPr/>
    </dgm:pt>
    <dgm:pt modelId="{08DE7BDC-FC8B-4946-A50D-C2B7FCF181C4}" type="pres">
      <dgm:prSet presAssocID="{D4C0EAA4-4462-6D46-AE7B-9A86C756338D}" presName="linNode" presStyleCnt="0"/>
      <dgm:spPr/>
    </dgm:pt>
    <dgm:pt modelId="{52EDA8F6-E9A8-1B4B-AECE-79C397FB5AB9}" type="pres">
      <dgm:prSet presAssocID="{D4C0EAA4-4462-6D46-AE7B-9A86C756338D}" presName="parentText" presStyleLbl="node1" presStyleIdx="1" presStyleCnt="4">
        <dgm:presLayoutVars>
          <dgm:chMax val="1"/>
          <dgm:bulletEnabled val="1"/>
        </dgm:presLayoutVars>
      </dgm:prSet>
      <dgm:spPr/>
    </dgm:pt>
    <dgm:pt modelId="{858A691A-BAD7-834F-A0E2-BA01A2163840}" type="pres">
      <dgm:prSet presAssocID="{D4C0EAA4-4462-6D46-AE7B-9A86C756338D}" presName="descendantText" presStyleLbl="alignAccFollowNode1" presStyleIdx="1" presStyleCnt="4">
        <dgm:presLayoutVars>
          <dgm:bulletEnabled val="1"/>
        </dgm:presLayoutVars>
      </dgm:prSet>
      <dgm:spPr/>
    </dgm:pt>
    <dgm:pt modelId="{FD140261-7735-FE44-AEAD-8072E0D5EE1F}" type="pres">
      <dgm:prSet presAssocID="{8555B2CC-686C-F044-8AD4-16E7D4BC42F0}" presName="sp" presStyleCnt="0"/>
      <dgm:spPr/>
    </dgm:pt>
    <dgm:pt modelId="{6BEBB878-F420-DB45-9989-73D9D272E64C}" type="pres">
      <dgm:prSet presAssocID="{A79E5670-41A0-7A44-9196-3C37A3E68A61}" presName="linNode" presStyleCnt="0"/>
      <dgm:spPr/>
    </dgm:pt>
    <dgm:pt modelId="{5AA859D5-3910-4B4C-92C0-3BEF2BC1B01C}" type="pres">
      <dgm:prSet presAssocID="{A79E5670-41A0-7A44-9196-3C37A3E68A61}" presName="parentText" presStyleLbl="node1" presStyleIdx="2" presStyleCnt="4">
        <dgm:presLayoutVars>
          <dgm:chMax val="1"/>
          <dgm:bulletEnabled val="1"/>
        </dgm:presLayoutVars>
      </dgm:prSet>
      <dgm:spPr/>
    </dgm:pt>
    <dgm:pt modelId="{1D791D4A-00D9-DB4B-9575-D310C2CC0F34}" type="pres">
      <dgm:prSet presAssocID="{A79E5670-41A0-7A44-9196-3C37A3E68A61}" presName="descendantText" presStyleLbl="alignAccFollowNode1" presStyleIdx="2" presStyleCnt="4">
        <dgm:presLayoutVars>
          <dgm:bulletEnabled val="1"/>
        </dgm:presLayoutVars>
      </dgm:prSet>
      <dgm:spPr/>
    </dgm:pt>
    <dgm:pt modelId="{DD941A51-3F57-5F44-A3ED-F601E7F685AA}" type="pres">
      <dgm:prSet presAssocID="{2A507AF3-859E-454E-ACE4-256D4472C562}" presName="sp" presStyleCnt="0"/>
      <dgm:spPr/>
    </dgm:pt>
    <dgm:pt modelId="{BBC7B88C-3ED1-FB45-90B0-7551FEFE316F}" type="pres">
      <dgm:prSet presAssocID="{69A9C2D5-2374-DA4F-9DF3-AE846FA311C9}" presName="linNode" presStyleCnt="0"/>
      <dgm:spPr/>
    </dgm:pt>
    <dgm:pt modelId="{12A5C993-890B-9E4E-BFEF-ECBCA10979DE}" type="pres">
      <dgm:prSet presAssocID="{69A9C2D5-2374-DA4F-9DF3-AE846FA311C9}" presName="parentText" presStyleLbl="node1" presStyleIdx="3" presStyleCnt="4">
        <dgm:presLayoutVars>
          <dgm:chMax val="1"/>
          <dgm:bulletEnabled val="1"/>
        </dgm:presLayoutVars>
      </dgm:prSet>
      <dgm:spPr/>
    </dgm:pt>
    <dgm:pt modelId="{70FB86AC-B8B4-5E4F-856A-CC32487EC886}" type="pres">
      <dgm:prSet presAssocID="{69A9C2D5-2374-DA4F-9DF3-AE846FA311C9}" presName="descendantText" presStyleLbl="alignAccFollowNode1" presStyleIdx="3" presStyleCnt="4">
        <dgm:presLayoutVars>
          <dgm:bulletEnabled val="1"/>
        </dgm:presLayoutVars>
      </dgm:prSet>
      <dgm:spPr/>
    </dgm:pt>
  </dgm:ptLst>
  <dgm:cxnLst>
    <dgm:cxn modelId="{EA33AA00-3DEF-8045-8C5F-A8937F8EC21E}" type="presOf" srcId="{06DF8E3B-DF8A-5649-BD65-40C7E1BB3BF0}" destId="{70FB86AC-B8B4-5E4F-856A-CC32487EC886}" srcOrd="0" destOrd="0" presId="urn:microsoft.com/office/officeart/2005/8/layout/vList5"/>
    <dgm:cxn modelId="{7070DD23-1115-E94A-B00B-2A6500E52013}" type="presOf" srcId="{D4C0EAA4-4462-6D46-AE7B-9A86C756338D}" destId="{52EDA8F6-E9A8-1B4B-AECE-79C397FB5AB9}" srcOrd="0" destOrd="0" presId="urn:microsoft.com/office/officeart/2005/8/layout/vList5"/>
    <dgm:cxn modelId="{8FC53429-D33E-D345-87B6-2EBE3F0AB5E5}" srcId="{7ECDACD0-3B60-FB42-8758-D70F565A21BD}" destId="{FD8A0C30-A62A-F440-AF97-6647E37296CA}" srcOrd="1" destOrd="0" parTransId="{F6BEEC36-DDA8-FD48-9114-B6C671E4E519}" sibTransId="{F8A7297C-ED09-5141-931A-539FBFFF6745}"/>
    <dgm:cxn modelId="{4212643D-231D-B148-9087-D2DCA473F5B3}" type="presOf" srcId="{5154AD9A-02E9-0041-82E3-C39EC5F101AF}" destId="{C32C9A9E-F926-234C-8203-0DCE43035183}" srcOrd="0" destOrd="0" presId="urn:microsoft.com/office/officeart/2005/8/layout/vList5"/>
    <dgm:cxn modelId="{78198868-5BD0-5E4D-A01D-59A8FD9DE9FD}" type="presOf" srcId="{2C762058-77F1-7644-BF47-E1FF2D28F6F5}" destId="{858A691A-BAD7-834F-A0E2-BA01A2163840}" srcOrd="0" destOrd="0" presId="urn:microsoft.com/office/officeart/2005/8/layout/vList5"/>
    <dgm:cxn modelId="{AA3FBB72-1881-8A47-8071-C8F29BC59120}" srcId="{BBA99C68-812F-4547-9EF3-392084317ED5}" destId="{7ECDACD0-3B60-FB42-8758-D70F565A21BD}" srcOrd="0" destOrd="0" parTransId="{B5B924BF-9BFB-844E-B92F-1155D64AB5C5}" sibTransId="{A546073A-DB23-B846-93B1-FC067B65CF51}"/>
    <dgm:cxn modelId="{797D2B58-4E28-DF4F-9C45-FCF41E137A87}" srcId="{7ECDACD0-3B60-FB42-8758-D70F565A21BD}" destId="{5154AD9A-02E9-0041-82E3-C39EC5F101AF}" srcOrd="0" destOrd="0" parTransId="{F2CDD502-AB67-4343-BB40-E34BABFDBECF}" sibTransId="{7BDA22BB-F1AA-E745-A60A-60581942974D}"/>
    <dgm:cxn modelId="{DFD9EC7A-A9D2-BB42-88B4-35203048E3A3}" srcId="{69A9C2D5-2374-DA4F-9DF3-AE846FA311C9}" destId="{06DF8E3B-DF8A-5649-BD65-40C7E1BB3BF0}" srcOrd="0" destOrd="0" parTransId="{A20AA2C4-F3EE-ED4F-B20A-493AF8B9EF86}" sibTransId="{B6363899-38D3-814F-881D-06872839047C}"/>
    <dgm:cxn modelId="{067F4C7D-FB28-0F48-9AD9-1D022FB24843}" srcId="{BBA99C68-812F-4547-9EF3-392084317ED5}" destId="{A79E5670-41A0-7A44-9196-3C37A3E68A61}" srcOrd="2" destOrd="0" parTransId="{87E759A3-2DD0-C941-B368-F7B1618ACFC3}" sibTransId="{2A507AF3-859E-454E-ACE4-256D4472C562}"/>
    <dgm:cxn modelId="{8DED8183-8782-BB45-B2CE-D2178AE136B5}" type="presOf" srcId="{7ECDACD0-3B60-FB42-8758-D70F565A21BD}" destId="{A63E7C36-A6E1-9746-B0C1-A40DA91097A1}" srcOrd="0" destOrd="0" presId="urn:microsoft.com/office/officeart/2005/8/layout/vList5"/>
    <dgm:cxn modelId="{98A3B08E-19CF-0445-8CC2-DBCCFD4285F5}" type="presOf" srcId="{CF9BBFB4-E07B-0648-BA45-357C67638C25}" destId="{1D791D4A-00D9-DB4B-9575-D310C2CC0F34}" srcOrd="0" destOrd="0" presId="urn:microsoft.com/office/officeart/2005/8/layout/vList5"/>
    <dgm:cxn modelId="{F001858F-7CFA-4546-9830-CB9B3998AEDB}" srcId="{A79E5670-41A0-7A44-9196-3C37A3E68A61}" destId="{CF9BBFB4-E07B-0648-BA45-357C67638C25}" srcOrd="0" destOrd="0" parTransId="{4BAAC2CE-9A11-7546-AAF1-3A57FE62F9A8}" sibTransId="{2DCE7F8C-183A-9C4A-8E7B-5490C4200A27}"/>
    <dgm:cxn modelId="{564995BC-229A-0446-B61A-1FD7E0A84817}" srcId="{D4C0EAA4-4462-6D46-AE7B-9A86C756338D}" destId="{2C762058-77F1-7644-BF47-E1FF2D28F6F5}" srcOrd="0" destOrd="0" parTransId="{12E19FB1-6E41-1749-BDA9-AF509FA85614}" sibTransId="{AB264466-DBF7-224C-A9A3-60CE9B50D043}"/>
    <dgm:cxn modelId="{0A194CC6-A951-A94F-A12D-98086A4D42A1}" type="presOf" srcId="{69A9C2D5-2374-DA4F-9DF3-AE846FA311C9}" destId="{12A5C993-890B-9E4E-BFEF-ECBCA10979DE}" srcOrd="0" destOrd="0" presId="urn:microsoft.com/office/officeart/2005/8/layout/vList5"/>
    <dgm:cxn modelId="{7D2BB2DD-4001-DF4D-891A-9188ED00BD89}" type="presOf" srcId="{A79E5670-41A0-7A44-9196-3C37A3E68A61}" destId="{5AA859D5-3910-4B4C-92C0-3BEF2BC1B01C}" srcOrd="0" destOrd="0" presId="urn:microsoft.com/office/officeart/2005/8/layout/vList5"/>
    <dgm:cxn modelId="{EA7CB0E0-8326-EC49-B878-7DCDC876C28E}" type="presOf" srcId="{FD8A0C30-A62A-F440-AF97-6647E37296CA}" destId="{C32C9A9E-F926-234C-8203-0DCE43035183}" srcOrd="0" destOrd="1" presId="urn:microsoft.com/office/officeart/2005/8/layout/vList5"/>
    <dgm:cxn modelId="{C931B3E5-BFA3-2148-B06D-7F5D4F9E8A77}" type="presOf" srcId="{BBA99C68-812F-4547-9EF3-392084317ED5}" destId="{59EF68AB-9579-6B42-8441-033EAE831568}" srcOrd="0" destOrd="0" presId="urn:microsoft.com/office/officeart/2005/8/layout/vList5"/>
    <dgm:cxn modelId="{6CE7C3F3-5002-1A4A-B307-8C12E80BCDB0}" srcId="{BBA99C68-812F-4547-9EF3-392084317ED5}" destId="{69A9C2D5-2374-DA4F-9DF3-AE846FA311C9}" srcOrd="3" destOrd="0" parTransId="{A7D0510D-41C2-8F4F-8667-2D9F39AF3B0A}" sibTransId="{C8F2AB95-0D7C-8B44-A97E-5313DD5F1710}"/>
    <dgm:cxn modelId="{DF9097FC-72F9-F549-AE34-4A5D1F806DFC}" srcId="{BBA99C68-812F-4547-9EF3-392084317ED5}" destId="{D4C0EAA4-4462-6D46-AE7B-9A86C756338D}" srcOrd="1" destOrd="0" parTransId="{C7943CE9-12D9-5D4E-AE5F-48F05117BE07}" sibTransId="{8555B2CC-686C-F044-8AD4-16E7D4BC42F0}"/>
    <dgm:cxn modelId="{F36BDC5D-9A08-1548-BED2-9B0980DB2754}" type="presParOf" srcId="{59EF68AB-9579-6B42-8441-033EAE831568}" destId="{E0A56ECE-B143-AB4D-B20D-D6701A85C42C}" srcOrd="0" destOrd="0" presId="urn:microsoft.com/office/officeart/2005/8/layout/vList5"/>
    <dgm:cxn modelId="{7CA1636C-1772-4A4E-B594-AC6AAC827B6F}" type="presParOf" srcId="{E0A56ECE-B143-AB4D-B20D-D6701A85C42C}" destId="{A63E7C36-A6E1-9746-B0C1-A40DA91097A1}" srcOrd="0" destOrd="0" presId="urn:microsoft.com/office/officeart/2005/8/layout/vList5"/>
    <dgm:cxn modelId="{76DFC616-2D47-D146-99AA-6FA6C7F774D4}" type="presParOf" srcId="{E0A56ECE-B143-AB4D-B20D-D6701A85C42C}" destId="{C32C9A9E-F926-234C-8203-0DCE43035183}" srcOrd="1" destOrd="0" presId="urn:microsoft.com/office/officeart/2005/8/layout/vList5"/>
    <dgm:cxn modelId="{522F71C7-A265-D74F-8851-8AF87B4B578D}" type="presParOf" srcId="{59EF68AB-9579-6B42-8441-033EAE831568}" destId="{B89ABADE-B12F-6A4D-98C5-0DE174415D65}" srcOrd="1" destOrd="0" presId="urn:microsoft.com/office/officeart/2005/8/layout/vList5"/>
    <dgm:cxn modelId="{787DBCB8-27AC-ED4E-864C-8C3B9CB056BF}" type="presParOf" srcId="{59EF68AB-9579-6B42-8441-033EAE831568}" destId="{08DE7BDC-FC8B-4946-A50D-C2B7FCF181C4}" srcOrd="2" destOrd="0" presId="urn:microsoft.com/office/officeart/2005/8/layout/vList5"/>
    <dgm:cxn modelId="{2FDB6C6B-3A93-0F46-8540-F4BE9828688B}" type="presParOf" srcId="{08DE7BDC-FC8B-4946-A50D-C2B7FCF181C4}" destId="{52EDA8F6-E9A8-1B4B-AECE-79C397FB5AB9}" srcOrd="0" destOrd="0" presId="urn:microsoft.com/office/officeart/2005/8/layout/vList5"/>
    <dgm:cxn modelId="{F51FF02A-9732-AF4F-AD79-41F17EAFA706}" type="presParOf" srcId="{08DE7BDC-FC8B-4946-A50D-C2B7FCF181C4}" destId="{858A691A-BAD7-834F-A0E2-BA01A2163840}" srcOrd="1" destOrd="0" presId="urn:microsoft.com/office/officeart/2005/8/layout/vList5"/>
    <dgm:cxn modelId="{DE375E13-E393-B94D-86A0-A05A1ACFD635}" type="presParOf" srcId="{59EF68AB-9579-6B42-8441-033EAE831568}" destId="{FD140261-7735-FE44-AEAD-8072E0D5EE1F}" srcOrd="3" destOrd="0" presId="urn:microsoft.com/office/officeart/2005/8/layout/vList5"/>
    <dgm:cxn modelId="{3D631267-87B7-AA45-BF69-0FEC0A43D493}" type="presParOf" srcId="{59EF68AB-9579-6B42-8441-033EAE831568}" destId="{6BEBB878-F420-DB45-9989-73D9D272E64C}" srcOrd="4" destOrd="0" presId="urn:microsoft.com/office/officeart/2005/8/layout/vList5"/>
    <dgm:cxn modelId="{4C041B47-B0F1-AA4C-8658-7A1D828F0933}" type="presParOf" srcId="{6BEBB878-F420-DB45-9989-73D9D272E64C}" destId="{5AA859D5-3910-4B4C-92C0-3BEF2BC1B01C}" srcOrd="0" destOrd="0" presId="urn:microsoft.com/office/officeart/2005/8/layout/vList5"/>
    <dgm:cxn modelId="{0E904ED3-53CD-E543-9B12-AB27281D2000}" type="presParOf" srcId="{6BEBB878-F420-DB45-9989-73D9D272E64C}" destId="{1D791D4A-00D9-DB4B-9575-D310C2CC0F34}" srcOrd="1" destOrd="0" presId="urn:microsoft.com/office/officeart/2005/8/layout/vList5"/>
    <dgm:cxn modelId="{296925D9-EEDF-2C48-86FA-9E8824AE5137}" type="presParOf" srcId="{59EF68AB-9579-6B42-8441-033EAE831568}" destId="{DD941A51-3F57-5F44-A3ED-F601E7F685AA}" srcOrd="5" destOrd="0" presId="urn:microsoft.com/office/officeart/2005/8/layout/vList5"/>
    <dgm:cxn modelId="{B81CE9D7-500E-0541-B5AF-F04B21BE4366}" type="presParOf" srcId="{59EF68AB-9579-6B42-8441-033EAE831568}" destId="{BBC7B88C-3ED1-FB45-90B0-7551FEFE316F}" srcOrd="6" destOrd="0" presId="urn:microsoft.com/office/officeart/2005/8/layout/vList5"/>
    <dgm:cxn modelId="{0C09E0AE-AE28-2F4E-B718-38C83A7306A3}" type="presParOf" srcId="{BBC7B88C-3ED1-FB45-90B0-7551FEFE316F}" destId="{12A5C993-890B-9E4E-BFEF-ECBCA10979DE}" srcOrd="0" destOrd="0" presId="urn:microsoft.com/office/officeart/2005/8/layout/vList5"/>
    <dgm:cxn modelId="{2EA3284A-40FB-6144-80A5-B395D7A3B17B}" type="presParOf" srcId="{BBC7B88C-3ED1-FB45-90B0-7551FEFE316F}" destId="{70FB86AC-B8B4-5E4F-856A-CC32487EC886}"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4250DDE-45A6-4240-B303-21171D6AFA75}" type="doc">
      <dgm:prSet loTypeId="urn:microsoft.com/office/officeart/2005/8/layout/venn3" loCatId="relationship" qsTypeId="urn:microsoft.com/office/officeart/2005/8/quickstyle/simple1" qsCatId="simple" csTypeId="urn:microsoft.com/office/officeart/2005/8/colors/colorful2" csCatId="colorful" phldr="1"/>
      <dgm:spPr/>
      <dgm:t>
        <a:bodyPr/>
        <a:lstStyle/>
        <a:p>
          <a:endParaRPr lang="fr-CA"/>
        </a:p>
      </dgm:t>
    </dgm:pt>
    <dgm:pt modelId="{A58C5068-6C8D-42EB-ADC8-06CBD573E993}">
      <dgm:prSet phldrT="[Texte]" custT="1"/>
      <dgm:spPr/>
      <dgm:t>
        <a:bodyPr/>
        <a:lstStyle/>
        <a:p>
          <a:pPr>
            <a:buNone/>
          </a:pPr>
          <a:r>
            <a:rPr lang="fr-CA" sz="2400" b="0" i="0" u="none" strike="noStrike" cap="none" spc="0" baseline="0" dirty="0">
              <a:uFillTx/>
              <a:latin typeface="Poppins" pitchFamily="2"/>
              <a:cs typeface="Poppins" pitchFamily="2"/>
            </a:rPr>
            <a:t>Difficultés à assurer une continuité de services / </a:t>
          </a:r>
          <a:r>
            <a:rPr lang="fr-CA" sz="2400" b="0" i="1" u="none" strike="noStrike" cap="none" spc="0" baseline="0" dirty="0">
              <a:uFillTx/>
              <a:latin typeface="Poppins" pitchFamily="2"/>
              <a:cs typeface="Poppins" pitchFamily="2"/>
            </a:rPr>
            <a:t>Difficulties in ensuring continuity of services</a:t>
          </a:r>
          <a:endParaRPr lang="fr-CA" sz="2400" dirty="0"/>
        </a:p>
      </dgm:t>
    </dgm:pt>
    <dgm:pt modelId="{500BCB29-7C54-48A9-AA44-A44266938A31}" type="parTrans" cxnId="{A8648666-4F1B-49D9-AD1F-09909A8A14F9}">
      <dgm:prSet/>
      <dgm:spPr/>
      <dgm:t>
        <a:bodyPr/>
        <a:lstStyle/>
        <a:p>
          <a:endParaRPr lang="fr-CA"/>
        </a:p>
      </dgm:t>
    </dgm:pt>
    <dgm:pt modelId="{7C66C751-0243-4F5D-86F4-3D141B09C97C}" type="sibTrans" cxnId="{A8648666-4F1B-49D9-AD1F-09909A8A14F9}">
      <dgm:prSet/>
      <dgm:spPr/>
      <dgm:t>
        <a:bodyPr/>
        <a:lstStyle/>
        <a:p>
          <a:endParaRPr lang="fr-CA"/>
        </a:p>
      </dgm:t>
    </dgm:pt>
    <dgm:pt modelId="{C1A694BA-693A-4EEB-84D6-33802FD638C5}">
      <dgm:prSet phldrT="[Texte]" custT="1"/>
      <dgm:spPr/>
      <dgm:t>
        <a:bodyPr/>
        <a:lstStyle/>
        <a:p>
          <a:r>
            <a:rPr lang="fr-FR" sz="2200" b="0" i="0" u="none" strike="noStrike" kern="1200" cap="none" spc="0" baseline="0" dirty="0">
              <a:uFillTx/>
              <a:latin typeface="Poppins" pitchFamily="2"/>
              <a:ea typeface="+mn-ea"/>
              <a:cs typeface="Poppins" pitchFamily="2"/>
            </a:rPr>
            <a:t>Tensions actuelles et de longue date entre les deux services / </a:t>
          </a:r>
          <a:r>
            <a:rPr lang="fr-FR" sz="2200" b="0" i="1" u="none" strike="noStrike" kern="1200" cap="none" spc="0" baseline="0" dirty="0">
              <a:uFillTx/>
              <a:latin typeface="Poppins" pitchFamily="2"/>
              <a:ea typeface="+mn-ea"/>
              <a:cs typeface="Poppins" pitchFamily="2"/>
            </a:rPr>
            <a:t>Long standing tensions between the two services</a:t>
          </a:r>
          <a:endParaRPr lang="fr-CA" sz="2200" b="0" i="0" u="none" strike="noStrike" kern="1200" cap="none" spc="0" baseline="0" dirty="0">
            <a:uFillTx/>
            <a:latin typeface="Poppins" pitchFamily="2"/>
            <a:ea typeface="+mn-ea"/>
            <a:cs typeface="Poppins" pitchFamily="2"/>
          </a:endParaRPr>
        </a:p>
      </dgm:t>
    </dgm:pt>
    <dgm:pt modelId="{C47B3F1C-6617-4F96-AB35-2C28E0A911D7}" type="parTrans" cxnId="{2054C2F8-E320-45E1-98EE-9915095213C7}">
      <dgm:prSet/>
      <dgm:spPr/>
      <dgm:t>
        <a:bodyPr/>
        <a:lstStyle/>
        <a:p>
          <a:endParaRPr lang="fr-CA"/>
        </a:p>
      </dgm:t>
    </dgm:pt>
    <dgm:pt modelId="{2809A3B0-A5CB-4691-B552-BA53FCE0C0A9}" type="sibTrans" cxnId="{2054C2F8-E320-45E1-98EE-9915095213C7}">
      <dgm:prSet/>
      <dgm:spPr/>
      <dgm:t>
        <a:bodyPr/>
        <a:lstStyle/>
        <a:p>
          <a:endParaRPr lang="fr-CA"/>
        </a:p>
      </dgm:t>
    </dgm:pt>
    <dgm:pt modelId="{B54F07EF-2885-42AE-9679-6F4ADC633FA9}">
      <dgm:prSet phldrT="[Texte]" custT="1"/>
      <dgm:spPr/>
      <dgm:t>
        <a:bodyPr/>
        <a:lstStyle/>
        <a:p>
          <a:pPr marL="0" lvl="0" indent="0" defTabSz="1066800">
            <a:spcBef>
              <a:spcPct val="0"/>
            </a:spcBef>
            <a:spcAft>
              <a:spcPct val="35000"/>
            </a:spcAft>
            <a:buNone/>
          </a:pPr>
          <a:r>
            <a:rPr lang="fr-FR" sz="2100" b="0" i="0" u="none" strike="noStrike" kern="1200" cap="none" spc="0" baseline="0" dirty="0">
              <a:uFillTx/>
              <a:latin typeface="Poppins" pitchFamily="2"/>
              <a:ea typeface="+mn-ea"/>
              <a:cs typeface="Poppins" pitchFamily="2"/>
            </a:rPr>
            <a:t>Similitudes entre les besoins des jeunes et ceux des intervenants / </a:t>
          </a:r>
          <a:r>
            <a:rPr lang="fr-FR" sz="2100" b="0" i="1" u="none" strike="noStrike" kern="1200" cap="none" spc="0" baseline="0" dirty="0">
              <a:uFillTx/>
              <a:latin typeface="Poppins" pitchFamily="2"/>
              <a:ea typeface="+mn-ea"/>
              <a:cs typeface="Poppins" pitchFamily="2"/>
            </a:rPr>
            <a:t>Similarities in youth and worker needs</a:t>
          </a:r>
          <a:endParaRPr lang="fr-CA" sz="2100" b="0" i="0" u="none" strike="noStrike" kern="1200" cap="none" spc="0" baseline="0" dirty="0">
            <a:uFillTx/>
            <a:latin typeface="Poppins" pitchFamily="2"/>
            <a:ea typeface="+mn-ea"/>
            <a:cs typeface="Poppins" pitchFamily="2"/>
          </a:endParaRPr>
        </a:p>
      </dgm:t>
    </dgm:pt>
    <dgm:pt modelId="{4569B4EB-F652-4A96-AE78-D444CD9B50F8}" type="parTrans" cxnId="{194D2B4F-F7BA-4FF5-B464-54786B7AB7D8}">
      <dgm:prSet/>
      <dgm:spPr/>
      <dgm:t>
        <a:bodyPr/>
        <a:lstStyle/>
        <a:p>
          <a:endParaRPr lang="fr-CA"/>
        </a:p>
      </dgm:t>
    </dgm:pt>
    <dgm:pt modelId="{E8C587CA-52D5-4139-9C32-D7184C6EDA02}" type="sibTrans" cxnId="{194D2B4F-F7BA-4FF5-B464-54786B7AB7D8}">
      <dgm:prSet/>
      <dgm:spPr/>
      <dgm:t>
        <a:bodyPr/>
        <a:lstStyle/>
        <a:p>
          <a:endParaRPr lang="fr-CA"/>
        </a:p>
      </dgm:t>
    </dgm:pt>
    <dgm:pt modelId="{D72378B4-DB21-4EF0-98DF-933417607ECB}">
      <dgm:prSet phldrT="[Texte]" custT="1"/>
      <dgm:spPr/>
      <dgm:t>
        <a:bodyPr/>
        <a:lstStyle/>
        <a:p>
          <a:pPr marL="0" lvl="0" indent="0" defTabSz="1066800">
            <a:spcBef>
              <a:spcPct val="0"/>
            </a:spcBef>
            <a:spcAft>
              <a:spcPct val="35000"/>
            </a:spcAft>
            <a:buNone/>
          </a:pPr>
          <a:r>
            <a:rPr lang="fr-FR" sz="1650" b="0" i="0" u="none" strike="noStrike" kern="1200" cap="none" spc="0" baseline="0" dirty="0">
              <a:uFillTx/>
              <a:latin typeface="Poppins" pitchFamily="2"/>
              <a:ea typeface="+mn-ea"/>
              <a:cs typeface="Poppins" pitchFamily="2"/>
            </a:rPr>
            <a:t>La spécificité et l'invisibilité des besoins des jeunes </a:t>
          </a:r>
          <a:r>
            <a:rPr lang="fr-FR" sz="1650" b="0" i="0" u="none" strike="noStrike" kern="1200" cap="none" spc="0" baseline="0" dirty="0" err="1">
              <a:uFillTx/>
              <a:latin typeface="Poppins" pitchFamily="2"/>
              <a:ea typeface="+mn-ea"/>
              <a:cs typeface="Poppins" pitchFamily="2"/>
            </a:rPr>
            <a:t>im</a:t>
          </a:r>
          <a:r>
            <a:rPr lang="fr-FR" sz="1650" b="0" i="0" u="none" strike="noStrike" kern="1200" cap="none" spc="0" baseline="0" dirty="0">
              <a:uFillTx/>
              <a:latin typeface="Poppins" pitchFamily="2"/>
              <a:ea typeface="+mn-ea"/>
              <a:cs typeface="Poppins" pitchFamily="2"/>
            </a:rPr>
            <a:t>/</a:t>
          </a:r>
          <a:r>
            <a:rPr lang="fr-FR" sz="1650" b="0" i="0" u="none" strike="noStrike" kern="1200" cap="none" spc="0" baseline="0" dirty="0" err="1">
              <a:uFillTx/>
              <a:latin typeface="Poppins" pitchFamily="2"/>
              <a:ea typeface="+mn-ea"/>
              <a:cs typeface="Poppins" pitchFamily="2"/>
            </a:rPr>
            <a:t>migrant.e.s</a:t>
          </a:r>
          <a:r>
            <a:rPr lang="fr-FR" sz="1650" b="0" i="0" u="none" strike="noStrike" kern="1200" cap="none" spc="0" baseline="0" dirty="0">
              <a:uFillTx/>
              <a:latin typeface="Poppins" pitchFamily="2"/>
              <a:ea typeface="+mn-ea"/>
              <a:cs typeface="Poppins" pitchFamily="2"/>
            </a:rPr>
            <a:t> </a:t>
          </a:r>
          <a:r>
            <a:rPr lang="fr-FR" sz="1650" b="0" i="0" u="none" strike="noStrike" kern="1200" cap="none" spc="0" baseline="0" dirty="0" err="1">
              <a:uFillTx/>
              <a:latin typeface="Poppins" pitchFamily="2"/>
              <a:ea typeface="+mn-ea"/>
              <a:cs typeface="Poppins" pitchFamily="2"/>
            </a:rPr>
            <a:t>racisé.e.s</a:t>
          </a:r>
          <a:r>
            <a:rPr lang="fr-FR" sz="1650" b="0" i="0" u="none" strike="noStrike" kern="1200" cap="none" spc="0" baseline="0" dirty="0">
              <a:uFillTx/>
              <a:latin typeface="Poppins" pitchFamily="2"/>
              <a:ea typeface="+mn-ea"/>
              <a:cs typeface="Poppins" pitchFamily="2"/>
            </a:rPr>
            <a:t> et autochtones. / </a:t>
          </a:r>
          <a:r>
            <a:rPr lang="fr-FR" sz="1650" b="0" i="1" u="none" strike="noStrike" kern="1200" cap="none" spc="0" baseline="0" dirty="0">
              <a:uFillTx/>
              <a:latin typeface="Poppins" pitchFamily="2"/>
              <a:ea typeface="+mn-ea"/>
              <a:cs typeface="Poppins" pitchFamily="2"/>
            </a:rPr>
            <a:t>The specifc and invisible needs of youth immigrants, racialized youth, and indigenous youth. </a:t>
          </a:r>
          <a:endParaRPr lang="fr-CA" sz="1650" b="0" i="1" u="none" strike="noStrike" kern="1200" cap="none" spc="0" baseline="0" dirty="0">
            <a:uFillTx/>
            <a:latin typeface="Poppins" pitchFamily="2"/>
            <a:ea typeface="+mn-ea"/>
            <a:cs typeface="Poppins" pitchFamily="2"/>
          </a:endParaRPr>
        </a:p>
      </dgm:t>
    </dgm:pt>
    <dgm:pt modelId="{654CDCB1-FDFF-4C57-9289-B1DC8A447984}" type="parTrans" cxnId="{2F59EF37-9C98-4EFC-B5B2-A5388F1D1B98}">
      <dgm:prSet/>
      <dgm:spPr/>
      <dgm:t>
        <a:bodyPr/>
        <a:lstStyle/>
        <a:p>
          <a:endParaRPr lang="fr-CA"/>
        </a:p>
      </dgm:t>
    </dgm:pt>
    <dgm:pt modelId="{CC85A67D-2A76-4FFA-A0DE-8E4B53E46A85}" type="sibTrans" cxnId="{2F59EF37-9C98-4EFC-B5B2-A5388F1D1B98}">
      <dgm:prSet/>
      <dgm:spPr/>
      <dgm:t>
        <a:bodyPr/>
        <a:lstStyle/>
        <a:p>
          <a:endParaRPr lang="fr-CA"/>
        </a:p>
      </dgm:t>
    </dgm:pt>
    <dgm:pt modelId="{81F81EA7-C3E3-B742-8303-FBB9D7D05894}">
      <dgm:prSet phldrT="[Texte]" custT="1"/>
      <dgm:spPr/>
      <dgm:t>
        <a:bodyPr/>
        <a:lstStyle/>
        <a:p>
          <a:pPr marL="0" lvl="0" indent="0" defTabSz="1066800">
            <a:spcBef>
              <a:spcPct val="0"/>
            </a:spcBef>
            <a:spcAft>
              <a:spcPct val="35000"/>
            </a:spcAft>
            <a:buNone/>
          </a:pPr>
          <a:r>
            <a:rPr lang="fr-CA" sz="2400" b="0" i="0" u="none" strike="noStrike" kern="1200" cap="none" spc="0" baseline="0" dirty="0">
              <a:uFillTx/>
              <a:latin typeface="Poppins" pitchFamily="2"/>
              <a:ea typeface="+mn-ea"/>
              <a:cs typeface="Poppins" pitchFamily="2"/>
            </a:rPr>
            <a:t>Pratiques prometteuses / </a:t>
          </a:r>
          <a:r>
            <a:rPr lang="fr-CA" sz="2400" b="0" i="1" u="none" strike="noStrike" kern="1200" cap="none" spc="0" baseline="0" dirty="0">
              <a:uFillTx/>
              <a:latin typeface="Poppins" pitchFamily="2"/>
              <a:ea typeface="+mn-ea"/>
              <a:cs typeface="Poppins" pitchFamily="2"/>
            </a:rPr>
            <a:t>Promising practices</a:t>
          </a:r>
        </a:p>
      </dgm:t>
    </dgm:pt>
    <dgm:pt modelId="{70624795-2EF9-DF4D-96DB-11301768C85F}" type="parTrans" cxnId="{255A64C1-4D66-E541-98C7-77AD3956E623}">
      <dgm:prSet/>
      <dgm:spPr/>
      <dgm:t>
        <a:bodyPr/>
        <a:lstStyle/>
        <a:p>
          <a:endParaRPr lang="fr-CA"/>
        </a:p>
      </dgm:t>
    </dgm:pt>
    <dgm:pt modelId="{FB3B8931-E224-B246-A14D-EC748FE4B1B2}" type="sibTrans" cxnId="{255A64C1-4D66-E541-98C7-77AD3956E623}">
      <dgm:prSet/>
      <dgm:spPr/>
      <dgm:t>
        <a:bodyPr/>
        <a:lstStyle/>
        <a:p>
          <a:endParaRPr lang="fr-CA"/>
        </a:p>
      </dgm:t>
    </dgm:pt>
    <dgm:pt modelId="{613A2706-2EA7-0747-BA32-B070964462E3}" type="pres">
      <dgm:prSet presAssocID="{F4250DDE-45A6-4240-B303-21171D6AFA75}" presName="Name0" presStyleCnt="0">
        <dgm:presLayoutVars>
          <dgm:dir/>
          <dgm:resizeHandles val="exact"/>
        </dgm:presLayoutVars>
      </dgm:prSet>
      <dgm:spPr/>
    </dgm:pt>
    <dgm:pt modelId="{E3DA5949-0F52-0245-B78C-08AB3B85129B}" type="pres">
      <dgm:prSet presAssocID="{A58C5068-6C8D-42EB-ADC8-06CBD573E993}" presName="Name5" presStyleLbl="vennNode1" presStyleIdx="0" presStyleCnt="5">
        <dgm:presLayoutVars>
          <dgm:bulletEnabled val="1"/>
        </dgm:presLayoutVars>
      </dgm:prSet>
      <dgm:spPr/>
    </dgm:pt>
    <dgm:pt modelId="{6AD86E6C-9BE7-6A4E-AE72-AB4DCBB140D3}" type="pres">
      <dgm:prSet presAssocID="{7C66C751-0243-4F5D-86F4-3D141B09C97C}" presName="space" presStyleCnt="0"/>
      <dgm:spPr/>
    </dgm:pt>
    <dgm:pt modelId="{A2331AE7-1A72-BC46-8465-61AFCACAA214}" type="pres">
      <dgm:prSet presAssocID="{C1A694BA-693A-4EEB-84D6-33802FD638C5}" presName="Name5" presStyleLbl="vennNode1" presStyleIdx="1" presStyleCnt="5">
        <dgm:presLayoutVars>
          <dgm:bulletEnabled val="1"/>
        </dgm:presLayoutVars>
      </dgm:prSet>
      <dgm:spPr/>
    </dgm:pt>
    <dgm:pt modelId="{2749E782-AAA6-794A-A1CD-715EABE68876}" type="pres">
      <dgm:prSet presAssocID="{2809A3B0-A5CB-4691-B552-BA53FCE0C0A9}" presName="space" presStyleCnt="0"/>
      <dgm:spPr/>
    </dgm:pt>
    <dgm:pt modelId="{1A0D8516-FF42-A04C-8D0C-25746471DE75}" type="pres">
      <dgm:prSet presAssocID="{B54F07EF-2885-42AE-9679-6F4ADC633FA9}" presName="Name5" presStyleLbl="vennNode1" presStyleIdx="2" presStyleCnt="5">
        <dgm:presLayoutVars>
          <dgm:bulletEnabled val="1"/>
        </dgm:presLayoutVars>
      </dgm:prSet>
      <dgm:spPr/>
    </dgm:pt>
    <dgm:pt modelId="{B69AD816-4E09-924F-BA7B-108477A2BBF1}" type="pres">
      <dgm:prSet presAssocID="{E8C587CA-52D5-4139-9C32-D7184C6EDA02}" presName="space" presStyleCnt="0"/>
      <dgm:spPr/>
    </dgm:pt>
    <dgm:pt modelId="{2B6F3B0A-480F-6C46-9C6B-79095DAECEAB}" type="pres">
      <dgm:prSet presAssocID="{D72378B4-DB21-4EF0-98DF-933417607ECB}" presName="Name5" presStyleLbl="vennNode1" presStyleIdx="3" presStyleCnt="5">
        <dgm:presLayoutVars>
          <dgm:bulletEnabled val="1"/>
        </dgm:presLayoutVars>
      </dgm:prSet>
      <dgm:spPr/>
    </dgm:pt>
    <dgm:pt modelId="{CBA78850-022E-1345-8A35-E7D8659FF453}" type="pres">
      <dgm:prSet presAssocID="{CC85A67D-2A76-4FFA-A0DE-8E4B53E46A85}" presName="space" presStyleCnt="0"/>
      <dgm:spPr/>
    </dgm:pt>
    <dgm:pt modelId="{62FDA428-D3D9-9E4F-A073-F7721F180DB0}" type="pres">
      <dgm:prSet presAssocID="{81F81EA7-C3E3-B742-8303-FBB9D7D05894}" presName="Name5" presStyleLbl="vennNode1" presStyleIdx="4" presStyleCnt="5">
        <dgm:presLayoutVars>
          <dgm:bulletEnabled val="1"/>
        </dgm:presLayoutVars>
      </dgm:prSet>
      <dgm:spPr/>
    </dgm:pt>
  </dgm:ptLst>
  <dgm:cxnLst>
    <dgm:cxn modelId="{2F59EF37-9C98-4EFC-B5B2-A5388F1D1B98}" srcId="{F4250DDE-45A6-4240-B303-21171D6AFA75}" destId="{D72378B4-DB21-4EF0-98DF-933417607ECB}" srcOrd="3" destOrd="0" parTransId="{654CDCB1-FDFF-4C57-9289-B1DC8A447984}" sibTransId="{CC85A67D-2A76-4FFA-A0DE-8E4B53E46A85}"/>
    <dgm:cxn modelId="{A8648666-4F1B-49D9-AD1F-09909A8A14F9}" srcId="{F4250DDE-45A6-4240-B303-21171D6AFA75}" destId="{A58C5068-6C8D-42EB-ADC8-06CBD573E993}" srcOrd="0" destOrd="0" parTransId="{500BCB29-7C54-48A9-AA44-A44266938A31}" sibTransId="{7C66C751-0243-4F5D-86F4-3D141B09C97C}"/>
    <dgm:cxn modelId="{194D2B4F-F7BA-4FF5-B464-54786B7AB7D8}" srcId="{F4250DDE-45A6-4240-B303-21171D6AFA75}" destId="{B54F07EF-2885-42AE-9679-6F4ADC633FA9}" srcOrd="2" destOrd="0" parTransId="{4569B4EB-F652-4A96-AE78-D444CD9B50F8}" sibTransId="{E8C587CA-52D5-4139-9C32-D7184C6EDA02}"/>
    <dgm:cxn modelId="{8330605A-64D6-E242-A0BF-A5E4D185F3CF}" type="presOf" srcId="{C1A694BA-693A-4EEB-84D6-33802FD638C5}" destId="{A2331AE7-1A72-BC46-8465-61AFCACAA214}" srcOrd="0" destOrd="0" presId="urn:microsoft.com/office/officeart/2005/8/layout/venn3"/>
    <dgm:cxn modelId="{4870EF7A-E657-5C4F-8824-7F8BAA7A9391}" type="presOf" srcId="{B54F07EF-2885-42AE-9679-6F4ADC633FA9}" destId="{1A0D8516-FF42-A04C-8D0C-25746471DE75}" srcOrd="0" destOrd="0" presId="urn:microsoft.com/office/officeart/2005/8/layout/venn3"/>
    <dgm:cxn modelId="{1EAE8CA6-3410-4846-9762-4260BA5E990C}" type="presOf" srcId="{81F81EA7-C3E3-B742-8303-FBB9D7D05894}" destId="{62FDA428-D3D9-9E4F-A073-F7721F180DB0}" srcOrd="0" destOrd="0" presId="urn:microsoft.com/office/officeart/2005/8/layout/venn3"/>
    <dgm:cxn modelId="{255A64C1-4D66-E541-98C7-77AD3956E623}" srcId="{F4250DDE-45A6-4240-B303-21171D6AFA75}" destId="{81F81EA7-C3E3-B742-8303-FBB9D7D05894}" srcOrd="4" destOrd="0" parTransId="{70624795-2EF9-DF4D-96DB-11301768C85F}" sibTransId="{FB3B8931-E224-B246-A14D-EC748FE4B1B2}"/>
    <dgm:cxn modelId="{AA8F20D4-A25A-0845-9C0D-A4CF14F1B469}" type="presOf" srcId="{D72378B4-DB21-4EF0-98DF-933417607ECB}" destId="{2B6F3B0A-480F-6C46-9C6B-79095DAECEAB}" srcOrd="0" destOrd="0" presId="urn:microsoft.com/office/officeart/2005/8/layout/venn3"/>
    <dgm:cxn modelId="{AE917BDE-F49C-4C49-87ED-7EC49D9F51DF}" type="presOf" srcId="{A58C5068-6C8D-42EB-ADC8-06CBD573E993}" destId="{E3DA5949-0F52-0245-B78C-08AB3B85129B}" srcOrd="0" destOrd="0" presId="urn:microsoft.com/office/officeart/2005/8/layout/venn3"/>
    <dgm:cxn modelId="{56CBB6E6-B0E0-5D45-B8C9-1DD3BA4D45F9}" type="presOf" srcId="{F4250DDE-45A6-4240-B303-21171D6AFA75}" destId="{613A2706-2EA7-0747-BA32-B070964462E3}" srcOrd="0" destOrd="0" presId="urn:microsoft.com/office/officeart/2005/8/layout/venn3"/>
    <dgm:cxn modelId="{2054C2F8-E320-45E1-98EE-9915095213C7}" srcId="{F4250DDE-45A6-4240-B303-21171D6AFA75}" destId="{C1A694BA-693A-4EEB-84D6-33802FD638C5}" srcOrd="1" destOrd="0" parTransId="{C47B3F1C-6617-4F96-AB35-2C28E0A911D7}" sibTransId="{2809A3B0-A5CB-4691-B552-BA53FCE0C0A9}"/>
    <dgm:cxn modelId="{C543AF4A-3E9A-8540-83D1-5CB8724AA8A0}" type="presParOf" srcId="{613A2706-2EA7-0747-BA32-B070964462E3}" destId="{E3DA5949-0F52-0245-B78C-08AB3B85129B}" srcOrd="0" destOrd="0" presId="urn:microsoft.com/office/officeart/2005/8/layout/venn3"/>
    <dgm:cxn modelId="{74477C18-6518-EC4E-B2D4-4C3F3A7A7B99}" type="presParOf" srcId="{613A2706-2EA7-0747-BA32-B070964462E3}" destId="{6AD86E6C-9BE7-6A4E-AE72-AB4DCBB140D3}" srcOrd="1" destOrd="0" presId="urn:microsoft.com/office/officeart/2005/8/layout/venn3"/>
    <dgm:cxn modelId="{3BD7ADC4-ACFE-A443-B084-3BA86E102B9F}" type="presParOf" srcId="{613A2706-2EA7-0747-BA32-B070964462E3}" destId="{A2331AE7-1A72-BC46-8465-61AFCACAA214}" srcOrd="2" destOrd="0" presId="urn:microsoft.com/office/officeart/2005/8/layout/venn3"/>
    <dgm:cxn modelId="{72759272-33FE-F849-A43D-62268D7A45F3}" type="presParOf" srcId="{613A2706-2EA7-0747-BA32-B070964462E3}" destId="{2749E782-AAA6-794A-A1CD-715EABE68876}" srcOrd="3" destOrd="0" presId="urn:microsoft.com/office/officeart/2005/8/layout/venn3"/>
    <dgm:cxn modelId="{A4CA4A02-B2C0-3444-A040-0F31FBA0C343}" type="presParOf" srcId="{613A2706-2EA7-0747-BA32-B070964462E3}" destId="{1A0D8516-FF42-A04C-8D0C-25746471DE75}" srcOrd="4" destOrd="0" presId="urn:microsoft.com/office/officeart/2005/8/layout/venn3"/>
    <dgm:cxn modelId="{8D869C8A-4268-0A49-8BBE-0D6AC7CF7A2B}" type="presParOf" srcId="{613A2706-2EA7-0747-BA32-B070964462E3}" destId="{B69AD816-4E09-924F-BA7B-108477A2BBF1}" srcOrd="5" destOrd="0" presId="urn:microsoft.com/office/officeart/2005/8/layout/venn3"/>
    <dgm:cxn modelId="{CB10D1C4-8168-9242-A2A7-4DF611C17250}" type="presParOf" srcId="{613A2706-2EA7-0747-BA32-B070964462E3}" destId="{2B6F3B0A-480F-6C46-9C6B-79095DAECEAB}" srcOrd="6" destOrd="0" presId="urn:microsoft.com/office/officeart/2005/8/layout/venn3"/>
    <dgm:cxn modelId="{29496921-32B2-4441-BC72-F375115C1170}" type="presParOf" srcId="{613A2706-2EA7-0747-BA32-B070964462E3}" destId="{CBA78850-022E-1345-8A35-E7D8659FF453}" srcOrd="7" destOrd="0" presId="urn:microsoft.com/office/officeart/2005/8/layout/venn3"/>
    <dgm:cxn modelId="{5CFF4FFA-9490-2B40-9864-9FDEA081CF66}" type="presParOf" srcId="{613A2706-2EA7-0747-BA32-B070964462E3}" destId="{62FDA428-D3D9-9E4F-A073-F7721F180DB0}" srcOrd="8" destOrd="0" presId="urn:microsoft.com/office/officeart/2005/8/layout/venn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3774B85-48D0-8345-8469-1954D6A8F19C}" type="doc">
      <dgm:prSet loTypeId="urn:microsoft.com/office/officeart/2005/8/layout/hProcess6" loCatId="process" qsTypeId="urn:microsoft.com/office/officeart/2005/8/quickstyle/simple5" qsCatId="simple" csTypeId="urn:microsoft.com/office/officeart/2005/8/colors/accent3_5" csCatId="accent3" phldr="1"/>
      <dgm:spPr/>
      <dgm:t>
        <a:bodyPr/>
        <a:lstStyle/>
        <a:p>
          <a:endParaRPr lang="en-US"/>
        </a:p>
      </dgm:t>
    </dgm:pt>
    <dgm:pt modelId="{37242065-736F-6746-93AF-B9281E1887D6}">
      <dgm:prSet/>
      <dgm:spPr/>
      <dgm:t>
        <a:bodyPr/>
        <a:lstStyle/>
        <a:p>
          <a:r>
            <a:rPr lang="fr-CA" b="0" i="0" baseline="0"/>
            <a:t>Soutenir des organisations résilientes</a:t>
          </a:r>
          <a:endParaRPr lang="en-CA"/>
        </a:p>
      </dgm:t>
    </dgm:pt>
    <dgm:pt modelId="{6026B6C2-C89D-D540-97C3-E426DDF1C67F}" type="parTrans" cxnId="{F90A536C-8E87-3944-91F5-D3A4AD010514}">
      <dgm:prSet/>
      <dgm:spPr/>
      <dgm:t>
        <a:bodyPr/>
        <a:lstStyle/>
        <a:p>
          <a:endParaRPr lang="en-US"/>
        </a:p>
      </dgm:t>
    </dgm:pt>
    <dgm:pt modelId="{03FEA84B-23BE-AD44-998C-DADA61F720C8}" type="sibTrans" cxnId="{F90A536C-8E87-3944-91F5-D3A4AD010514}">
      <dgm:prSet/>
      <dgm:spPr/>
      <dgm:t>
        <a:bodyPr/>
        <a:lstStyle/>
        <a:p>
          <a:endParaRPr lang="en-US"/>
        </a:p>
      </dgm:t>
    </dgm:pt>
    <dgm:pt modelId="{AFC04549-C69C-984B-9447-AB6D4330173F}">
      <dgm:prSet/>
      <dgm:spPr/>
      <dgm:t>
        <a:bodyPr/>
        <a:lstStyle/>
        <a:p>
          <a:pPr>
            <a:lnSpc>
              <a:spcPct val="100000"/>
            </a:lnSpc>
          </a:pPr>
          <a:r>
            <a:rPr lang="fr-CA" b="0" i="0" baseline="0" dirty="0"/>
            <a:t>Travailler ensemble (communication entre services et  </a:t>
          </a:r>
          <a:r>
            <a:rPr lang="fr-CA" b="0" i="0" baseline="0" dirty="0" err="1"/>
            <a:t>intervenant.e.s</a:t>
          </a:r>
          <a:r>
            <a:rPr lang="fr-CA" b="0" i="0" baseline="0" dirty="0"/>
            <a:t>) / working together (communication between services and workers)</a:t>
          </a:r>
          <a:endParaRPr lang="en-CA" dirty="0"/>
        </a:p>
      </dgm:t>
    </dgm:pt>
    <dgm:pt modelId="{6C5D8C41-F26C-CC40-8702-EBCF6A2ED5E3}" type="parTrans" cxnId="{2C10AE00-FBC5-004C-88AF-ED56C3100545}">
      <dgm:prSet/>
      <dgm:spPr/>
      <dgm:t>
        <a:bodyPr/>
        <a:lstStyle/>
        <a:p>
          <a:endParaRPr lang="en-US"/>
        </a:p>
      </dgm:t>
    </dgm:pt>
    <dgm:pt modelId="{2B8A4B5B-786F-B048-895C-A35BDF61E991}" type="sibTrans" cxnId="{2C10AE00-FBC5-004C-88AF-ED56C3100545}">
      <dgm:prSet/>
      <dgm:spPr/>
      <dgm:t>
        <a:bodyPr/>
        <a:lstStyle/>
        <a:p>
          <a:endParaRPr lang="en-US"/>
        </a:p>
      </dgm:t>
    </dgm:pt>
    <dgm:pt modelId="{85A5FD82-4580-7C46-9262-2FDFEB3007FC}">
      <dgm:prSet/>
      <dgm:spPr/>
      <dgm:t>
        <a:bodyPr/>
        <a:lstStyle/>
        <a:p>
          <a:pPr>
            <a:lnSpc>
              <a:spcPct val="100000"/>
            </a:lnSpc>
          </a:pPr>
          <a:r>
            <a:rPr lang="fr-CA" b="0" i="0" baseline="0" dirty="0"/>
            <a:t>Liaison</a:t>
          </a:r>
          <a:endParaRPr lang="en-CA" dirty="0"/>
        </a:p>
      </dgm:t>
    </dgm:pt>
    <dgm:pt modelId="{CA2CCB41-75B1-604F-88C8-09748E9F8E1F}" type="parTrans" cxnId="{E46CD11B-8F2A-884B-851E-29111B57C63F}">
      <dgm:prSet/>
      <dgm:spPr/>
      <dgm:t>
        <a:bodyPr/>
        <a:lstStyle/>
        <a:p>
          <a:endParaRPr lang="en-US"/>
        </a:p>
      </dgm:t>
    </dgm:pt>
    <dgm:pt modelId="{26025A80-791D-F343-96C8-DBDA7ACE800D}" type="sibTrans" cxnId="{E46CD11B-8F2A-884B-851E-29111B57C63F}">
      <dgm:prSet/>
      <dgm:spPr/>
      <dgm:t>
        <a:bodyPr/>
        <a:lstStyle/>
        <a:p>
          <a:endParaRPr lang="en-US"/>
        </a:p>
      </dgm:t>
    </dgm:pt>
    <dgm:pt modelId="{6E17DD42-CC28-194C-91A4-F8ABBE58FFFE}">
      <dgm:prSet/>
      <dgm:spPr/>
      <dgm:t>
        <a:bodyPr/>
        <a:lstStyle/>
        <a:p>
          <a:pPr>
            <a:lnSpc>
              <a:spcPct val="100000"/>
            </a:lnSpc>
          </a:pPr>
          <a:r>
            <a:rPr lang="fr-CA" b="0" i="0" baseline="0" dirty="0"/>
            <a:t>Formations croisées / group training</a:t>
          </a:r>
          <a:endParaRPr lang="en-CA" dirty="0"/>
        </a:p>
      </dgm:t>
    </dgm:pt>
    <dgm:pt modelId="{725B2D6B-230A-1442-B76F-24BA2AAE99E4}" type="parTrans" cxnId="{95191149-7EB9-F244-9CA4-5B44AB9B091E}">
      <dgm:prSet/>
      <dgm:spPr/>
      <dgm:t>
        <a:bodyPr/>
        <a:lstStyle/>
        <a:p>
          <a:endParaRPr lang="en-US"/>
        </a:p>
      </dgm:t>
    </dgm:pt>
    <dgm:pt modelId="{D632BDD8-5C1D-7B49-A208-AE3F2093D23D}" type="sibTrans" cxnId="{95191149-7EB9-F244-9CA4-5B44AB9B091E}">
      <dgm:prSet/>
      <dgm:spPr/>
      <dgm:t>
        <a:bodyPr/>
        <a:lstStyle/>
        <a:p>
          <a:endParaRPr lang="en-US"/>
        </a:p>
      </dgm:t>
    </dgm:pt>
    <dgm:pt modelId="{D2F774A5-ED24-7541-A0AB-9D06139B51D1}">
      <dgm:prSet/>
      <dgm:spPr/>
      <dgm:t>
        <a:bodyPr/>
        <a:lstStyle/>
        <a:p>
          <a:r>
            <a:rPr lang="fr-CA" b="0" i="0" baseline="0"/>
            <a:t>Besoin de standards en santé mentale? </a:t>
          </a:r>
          <a:endParaRPr lang="en-CA"/>
        </a:p>
      </dgm:t>
    </dgm:pt>
    <dgm:pt modelId="{AB4AF7AD-B748-1146-9CA0-3ABB3176FC8C}" type="parTrans" cxnId="{8A1C3CE5-0885-354A-A4AE-3F070ECFFFDC}">
      <dgm:prSet/>
      <dgm:spPr/>
      <dgm:t>
        <a:bodyPr/>
        <a:lstStyle/>
        <a:p>
          <a:endParaRPr lang="en-US"/>
        </a:p>
      </dgm:t>
    </dgm:pt>
    <dgm:pt modelId="{A6EF9A0D-19DC-AD40-BCF2-3185CAFE8CD6}" type="sibTrans" cxnId="{8A1C3CE5-0885-354A-A4AE-3F070ECFFFDC}">
      <dgm:prSet/>
      <dgm:spPr/>
      <dgm:t>
        <a:bodyPr/>
        <a:lstStyle/>
        <a:p>
          <a:endParaRPr lang="en-US"/>
        </a:p>
      </dgm:t>
    </dgm:pt>
    <dgm:pt modelId="{CEEB7881-9DE3-954A-8374-09915E0F9312}">
      <dgm:prSet/>
      <dgm:spPr/>
      <dgm:t>
        <a:bodyPr/>
        <a:lstStyle/>
        <a:p>
          <a:pPr>
            <a:lnSpc>
              <a:spcPct val="100000"/>
            </a:lnSpc>
          </a:pPr>
          <a:r>
            <a:rPr lang="fr-CA" b="0" i="0" baseline="0" dirty="0"/>
            <a:t>La parole des </a:t>
          </a:r>
          <a:r>
            <a:rPr lang="fr-CA" b="0" i="0" baseline="0" dirty="0" err="1"/>
            <a:t>intervenant.e.s</a:t>
          </a:r>
          <a:r>
            <a:rPr lang="fr-CA" b="0" i="0" baseline="0" dirty="0"/>
            <a:t> est ambivalent à cet égard / The opinion of workers is mixed in this regard</a:t>
          </a:r>
          <a:endParaRPr lang="en-CA" dirty="0"/>
        </a:p>
      </dgm:t>
    </dgm:pt>
    <dgm:pt modelId="{956AC5EC-079A-9349-9359-F9162BBC8825}" type="parTrans" cxnId="{CF7C87B6-A0D5-BD4B-A11C-22AC8E51737D}">
      <dgm:prSet/>
      <dgm:spPr/>
      <dgm:t>
        <a:bodyPr/>
        <a:lstStyle/>
        <a:p>
          <a:endParaRPr lang="en-US"/>
        </a:p>
      </dgm:t>
    </dgm:pt>
    <dgm:pt modelId="{6934418D-9B75-6F4A-8BEE-C92CB3D463F8}" type="sibTrans" cxnId="{CF7C87B6-A0D5-BD4B-A11C-22AC8E51737D}">
      <dgm:prSet/>
      <dgm:spPr/>
      <dgm:t>
        <a:bodyPr/>
        <a:lstStyle/>
        <a:p>
          <a:endParaRPr lang="en-US"/>
        </a:p>
      </dgm:t>
    </dgm:pt>
    <dgm:pt modelId="{A597F542-BADE-C04E-BA40-F09A08F49DB7}">
      <dgm:prSet/>
      <dgm:spPr/>
      <dgm:t>
        <a:bodyPr/>
        <a:lstStyle/>
        <a:p>
          <a:r>
            <a:rPr lang="fr-CA" b="0" i="0" baseline="0"/>
            <a:t>Les besoins des jeunes et intervenant.e.s se rejoindrent</a:t>
          </a:r>
          <a:endParaRPr lang="en-CA"/>
        </a:p>
      </dgm:t>
    </dgm:pt>
    <dgm:pt modelId="{0C4CDF7B-A098-E840-AF01-FAD4A2858A2F}" type="parTrans" cxnId="{704B2C01-822D-5842-B1A3-238C936BD372}">
      <dgm:prSet/>
      <dgm:spPr/>
      <dgm:t>
        <a:bodyPr/>
        <a:lstStyle/>
        <a:p>
          <a:endParaRPr lang="en-US"/>
        </a:p>
      </dgm:t>
    </dgm:pt>
    <dgm:pt modelId="{F5EA423E-4816-F74B-8C9D-BDB17FF55278}" type="sibTrans" cxnId="{704B2C01-822D-5842-B1A3-238C936BD372}">
      <dgm:prSet/>
      <dgm:spPr/>
      <dgm:t>
        <a:bodyPr/>
        <a:lstStyle/>
        <a:p>
          <a:endParaRPr lang="en-US"/>
        </a:p>
      </dgm:t>
    </dgm:pt>
    <dgm:pt modelId="{C5CDB777-AF02-B049-A467-A1248B1E20CA}">
      <dgm:prSet/>
      <dgm:spPr/>
      <dgm:t>
        <a:bodyPr/>
        <a:lstStyle/>
        <a:p>
          <a:pPr>
            <a:lnSpc>
              <a:spcPct val="100000"/>
            </a:lnSpc>
          </a:pPr>
          <a:r>
            <a:rPr lang="fr-CA" b="0" i="0" baseline="0" dirty="0"/>
            <a:t>Luttes interreliées / interrelated struggles</a:t>
          </a:r>
          <a:endParaRPr lang="en-CA" dirty="0"/>
        </a:p>
      </dgm:t>
    </dgm:pt>
    <dgm:pt modelId="{F59D6140-7708-FC4D-98D6-E4359A44F336}" type="parTrans" cxnId="{601664A0-BD77-CC4B-89E5-1CE537AB526B}">
      <dgm:prSet/>
      <dgm:spPr/>
      <dgm:t>
        <a:bodyPr/>
        <a:lstStyle/>
        <a:p>
          <a:endParaRPr lang="en-US"/>
        </a:p>
      </dgm:t>
    </dgm:pt>
    <dgm:pt modelId="{C1A7242E-758B-BE43-93CA-DB431E1B828D}" type="sibTrans" cxnId="{601664A0-BD77-CC4B-89E5-1CE537AB526B}">
      <dgm:prSet/>
      <dgm:spPr/>
      <dgm:t>
        <a:bodyPr/>
        <a:lstStyle/>
        <a:p>
          <a:endParaRPr lang="en-US"/>
        </a:p>
      </dgm:t>
    </dgm:pt>
    <dgm:pt modelId="{F43F8040-1C6B-9540-B8D9-59F9D605F2A8}" type="pres">
      <dgm:prSet presAssocID="{63774B85-48D0-8345-8469-1954D6A8F19C}" presName="theList" presStyleCnt="0">
        <dgm:presLayoutVars>
          <dgm:dir/>
          <dgm:animLvl val="lvl"/>
          <dgm:resizeHandles val="exact"/>
        </dgm:presLayoutVars>
      </dgm:prSet>
      <dgm:spPr/>
    </dgm:pt>
    <dgm:pt modelId="{B7605966-4AAA-A147-A590-929A44E71437}" type="pres">
      <dgm:prSet presAssocID="{37242065-736F-6746-93AF-B9281E1887D6}" presName="compNode" presStyleCnt="0"/>
      <dgm:spPr/>
    </dgm:pt>
    <dgm:pt modelId="{971880D7-7951-324C-A492-D49EF7DD4B09}" type="pres">
      <dgm:prSet presAssocID="{37242065-736F-6746-93AF-B9281E1887D6}" presName="noGeometry" presStyleCnt="0"/>
      <dgm:spPr/>
    </dgm:pt>
    <dgm:pt modelId="{8FA8E4E5-67FC-C04A-B3B4-6437A84B7054}" type="pres">
      <dgm:prSet presAssocID="{37242065-736F-6746-93AF-B9281E1887D6}" presName="childTextVisible" presStyleLbl="bgAccFollowNode1" presStyleIdx="0" presStyleCnt="3">
        <dgm:presLayoutVars>
          <dgm:bulletEnabled val="1"/>
        </dgm:presLayoutVars>
      </dgm:prSet>
      <dgm:spPr/>
    </dgm:pt>
    <dgm:pt modelId="{722F57C3-1C02-FD45-982C-84F523293FF6}" type="pres">
      <dgm:prSet presAssocID="{37242065-736F-6746-93AF-B9281E1887D6}" presName="childTextHidden" presStyleLbl="bgAccFollowNode1" presStyleIdx="0" presStyleCnt="3"/>
      <dgm:spPr/>
    </dgm:pt>
    <dgm:pt modelId="{12A3BE88-FA55-504D-974F-8C23809DE749}" type="pres">
      <dgm:prSet presAssocID="{37242065-736F-6746-93AF-B9281E1887D6}" presName="parentText" presStyleLbl="node1" presStyleIdx="0" presStyleCnt="3">
        <dgm:presLayoutVars>
          <dgm:chMax val="1"/>
          <dgm:bulletEnabled val="1"/>
        </dgm:presLayoutVars>
      </dgm:prSet>
      <dgm:spPr/>
    </dgm:pt>
    <dgm:pt modelId="{AC56F62B-CF27-9C41-B5E5-D644A0CA793C}" type="pres">
      <dgm:prSet presAssocID="{37242065-736F-6746-93AF-B9281E1887D6}" presName="aSpace" presStyleCnt="0"/>
      <dgm:spPr/>
    </dgm:pt>
    <dgm:pt modelId="{C1E371E4-7D25-A14C-891C-B3EE3C89E6BA}" type="pres">
      <dgm:prSet presAssocID="{D2F774A5-ED24-7541-A0AB-9D06139B51D1}" presName="compNode" presStyleCnt="0"/>
      <dgm:spPr/>
    </dgm:pt>
    <dgm:pt modelId="{03D81AD8-8387-3044-8747-3D81EE1056CD}" type="pres">
      <dgm:prSet presAssocID="{D2F774A5-ED24-7541-A0AB-9D06139B51D1}" presName="noGeometry" presStyleCnt="0"/>
      <dgm:spPr/>
    </dgm:pt>
    <dgm:pt modelId="{3EC2245C-D29D-0240-BC3C-FEFFBDC4CBE2}" type="pres">
      <dgm:prSet presAssocID="{D2F774A5-ED24-7541-A0AB-9D06139B51D1}" presName="childTextVisible" presStyleLbl="bgAccFollowNode1" presStyleIdx="1" presStyleCnt="3">
        <dgm:presLayoutVars>
          <dgm:bulletEnabled val="1"/>
        </dgm:presLayoutVars>
      </dgm:prSet>
      <dgm:spPr/>
    </dgm:pt>
    <dgm:pt modelId="{E36F20B3-9FE5-474E-A4F8-3FFDE9E87784}" type="pres">
      <dgm:prSet presAssocID="{D2F774A5-ED24-7541-A0AB-9D06139B51D1}" presName="childTextHidden" presStyleLbl="bgAccFollowNode1" presStyleIdx="1" presStyleCnt="3"/>
      <dgm:spPr/>
    </dgm:pt>
    <dgm:pt modelId="{4B23017A-AAC3-1442-B338-D9DFD1C8C19A}" type="pres">
      <dgm:prSet presAssocID="{D2F774A5-ED24-7541-A0AB-9D06139B51D1}" presName="parentText" presStyleLbl="node1" presStyleIdx="1" presStyleCnt="3">
        <dgm:presLayoutVars>
          <dgm:chMax val="1"/>
          <dgm:bulletEnabled val="1"/>
        </dgm:presLayoutVars>
      </dgm:prSet>
      <dgm:spPr/>
    </dgm:pt>
    <dgm:pt modelId="{1A7F6F2E-AED9-8242-867E-8ABCBDD1778B}" type="pres">
      <dgm:prSet presAssocID="{D2F774A5-ED24-7541-A0AB-9D06139B51D1}" presName="aSpace" presStyleCnt="0"/>
      <dgm:spPr/>
    </dgm:pt>
    <dgm:pt modelId="{3FFEF31B-D099-C249-B9D5-04428317B5CD}" type="pres">
      <dgm:prSet presAssocID="{A597F542-BADE-C04E-BA40-F09A08F49DB7}" presName="compNode" presStyleCnt="0"/>
      <dgm:spPr/>
    </dgm:pt>
    <dgm:pt modelId="{14105F94-F5B0-C948-9A5F-582B88A0B655}" type="pres">
      <dgm:prSet presAssocID="{A597F542-BADE-C04E-BA40-F09A08F49DB7}" presName="noGeometry" presStyleCnt="0"/>
      <dgm:spPr/>
    </dgm:pt>
    <dgm:pt modelId="{D41A19B2-3496-9F4B-A546-4A403AAFA1D1}" type="pres">
      <dgm:prSet presAssocID="{A597F542-BADE-C04E-BA40-F09A08F49DB7}" presName="childTextVisible" presStyleLbl="bgAccFollowNode1" presStyleIdx="2" presStyleCnt="3">
        <dgm:presLayoutVars>
          <dgm:bulletEnabled val="1"/>
        </dgm:presLayoutVars>
      </dgm:prSet>
      <dgm:spPr/>
    </dgm:pt>
    <dgm:pt modelId="{289E7601-94C9-2A49-B45B-0B1AF4AA3671}" type="pres">
      <dgm:prSet presAssocID="{A597F542-BADE-C04E-BA40-F09A08F49DB7}" presName="childTextHidden" presStyleLbl="bgAccFollowNode1" presStyleIdx="2" presStyleCnt="3"/>
      <dgm:spPr/>
    </dgm:pt>
    <dgm:pt modelId="{C023B572-A984-814E-AE79-95FC3DD5A017}" type="pres">
      <dgm:prSet presAssocID="{A597F542-BADE-C04E-BA40-F09A08F49DB7}" presName="parentText" presStyleLbl="node1" presStyleIdx="2" presStyleCnt="3">
        <dgm:presLayoutVars>
          <dgm:chMax val="1"/>
          <dgm:bulletEnabled val="1"/>
        </dgm:presLayoutVars>
      </dgm:prSet>
      <dgm:spPr/>
    </dgm:pt>
  </dgm:ptLst>
  <dgm:cxnLst>
    <dgm:cxn modelId="{2C10AE00-FBC5-004C-88AF-ED56C3100545}" srcId="{37242065-736F-6746-93AF-B9281E1887D6}" destId="{AFC04549-C69C-984B-9447-AB6D4330173F}" srcOrd="0" destOrd="0" parTransId="{6C5D8C41-F26C-CC40-8702-EBCF6A2ED5E3}" sibTransId="{2B8A4B5B-786F-B048-895C-A35BDF61E991}"/>
    <dgm:cxn modelId="{704B2C01-822D-5842-B1A3-238C936BD372}" srcId="{63774B85-48D0-8345-8469-1954D6A8F19C}" destId="{A597F542-BADE-C04E-BA40-F09A08F49DB7}" srcOrd="2" destOrd="0" parTransId="{0C4CDF7B-A098-E840-AF01-FAD4A2858A2F}" sibTransId="{F5EA423E-4816-F74B-8C9D-BDB17FF55278}"/>
    <dgm:cxn modelId="{E46CD11B-8F2A-884B-851E-29111B57C63F}" srcId="{37242065-736F-6746-93AF-B9281E1887D6}" destId="{85A5FD82-4580-7C46-9262-2FDFEB3007FC}" srcOrd="1" destOrd="0" parTransId="{CA2CCB41-75B1-604F-88C8-09748E9F8E1F}" sibTransId="{26025A80-791D-F343-96C8-DBDA7ACE800D}"/>
    <dgm:cxn modelId="{44C87D26-0ED6-4358-AA7F-BDD0938640ED}" type="presOf" srcId="{D2F774A5-ED24-7541-A0AB-9D06139B51D1}" destId="{4B23017A-AAC3-1442-B338-D9DFD1C8C19A}" srcOrd="0" destOrd="0" presId="urn:microsoft.com/office/officeart/2005/8/layout/hProcess6"/>
    <dgm:cxn modelId="{8CF24640-CD03-471A-A95B-AA3381F1DAA5}" type="presOf" srcId="{CEEB7881-9DE3-954A-8374-09915E0F9312}" destId="{E36F20B3-9FE5-474E-A4F8-3FFDE9E87784}" srcOrd="1" destOrd="0" presId="urn:microsoft.com/office/officeart/2005/8/layout/hProcess6"/>
    <dgm:cxn modelId="{F4144F44-21D8-4F84-8DCE-1A4D684214E6}" type="presOf" srcId="{6E17DD42-CC28-194C-91A4-F8ABBE58FFFE}" destId="{722F57C3-1C02-FD45-982C-84F523293FF6}" srcOrd="1" destOrd="2" presId="urn:microsoft.com/office/officeart/2005/8/layout/hProcess6"/>
    <dgm:cxn modelId="{95191149-7EB9-F244-9CA4-5B44AB9B091E}" srcId="{37242065-736F-6746-93AF-B9281E1887D6}" destId="{6E17DD42-CC28-194C-91A4-F8ABBE58FFFE}" srcOrd="2" destOrd="0" parTransId="{725B2D6B-230A-1442-B76F-24BA2AAE99E4}" sibTransId="{D632BDD8-5C1D-7B49-A208-AE3F2093D23D}"/>
    <dgm:cxn modelId="{0E458449-CC01-4289-AEF1-7B738ED99FAC}" type="presOf" srcId="{85A5FD82-4580-7C46-9262-2FDFEB3007FC}" destId="{8FA8E4E5-67FC-C04A-B3B4-6437A84B7054}" srcOrd="0" destOrd="1" presId="urn:microsoft.com/office/officeart/2005/8/layout/hProcess6"/>
    <dgm:cxn modelId="{F90A536C-8E87-3944-91F5-D3A4AD010514}" srcId="{63774B85-48D0-8345-8469-1954D6A8F19C}" destId="{37242065-736F-6746-93AF-B9281E1887D6}" srcOrd="0" destOrd="0" parTransId="{6026B6C2-C89D-D540-97C3-E426DDF1C67F}" sibTransId="{03FEA84B-23BE-AD44-998C-DADA61F720C8}"/>
    <dgm:cxn modelId="{1E57EE6C-3EE9-482D-BFF2-9858EFB29A4F}" type="presOf" srcId="{63774B85-48D0-8345-8469-1954D6A8F19C}" destId="{F43F8040-1C6B-9540-B8D9-59F9D605F2A8}" srcOrd="0" destOrd="0" presId="urn:microsoft.com/office/officeart/2005/8/layout/hProcess6"/>
    <dgm:cxn modelId="{77043586-7EB8-4AC5-AD31-A82B142C6281}" type="presOf" srcId="{CEEB7881-9DE3-954A-8374-09915E0F9312}" destId="{3EC2245C-D29D-0240-BC3C-FEFFBDC4CBE2}" srcOrd="0" destOrd="0" presId="urn:microsoft.com/office/officeart/2005/8/layout/hProcess6"/>
    <dgm:cxn modelId="{601664A0-BD77-CC4B-89E5-1CE537AB526B}" srcId="{A597F542-BADE-C04E-BA40-F09A08F49DB7}" destId="{C5CDB777-AF02-B049-A467-A1248B1E20CA}" srcOrd="0" destOrd="0" parTransId="{F59D6140-7708-FC4D-98D6-E4359A44F336}" sibTransId="{C1A7242E-758B-BE43-93CA-DB431E1B828D}"/>
    <dgm:cxn modelId="{7BD655A2-F915-44A3-994A-8349BF7D1CFB}" type="presOf" srcId="{6E17DD42-CC28-194C-91A4-F8ABBE58FFFE}" destId="{8FA8E4E5-67FC-C04A-B3B4-6437A84B7054}" srcOrd="0" destOrd="2" presId="urn:microsoft.com/office/officeart/2005/8/layout/hProcess6"/>
    <dgm:cxn modelId="{CCF83FA4-AB95-44AE-8F50-1C71F7599883}" type="presOf" srcId="{AFC04549-C69C-984B-9447-AB6D4330173F}" destId="{8FA8E4E5-67FC-C04A-B3B4-6437A84B7054}" srcOrd="0" destOrd="0" presId="urn:microsoft.com/office/officeart/2005/8/layout/hProcess6"/>
    <dgm:cxn modelId="{CF7C87B6-A0D5-BD4B-A11C-22AC8E51737D}" srcId="{D2F774A5-ED24-7541-A0AB-9D06139B51D1}" destId="{CEEB7881-9DE3-954A-8374-09915E0F9312}" srcOrd="0" destOrd="0" parTransId="{956AC5EC-079A-9349-9359-F9162BBC8825}" sibTransId="{6934418D-9B75-6F4A-8BEE-C92CB3D463F8}"/>
    <dgm:cxn modelId="{DEC67BB9-3FB6-4124-A6D5-C89085A0E8BD}" type="presOf" srcId="{C5CDB777-AF02-B049-A467-A1248B1E20CA}" destId="{289E7601-94C9-2A49-B45B-0B1AF4AA3671}" srcOrd="1" destOrd="0" presId="urn:microsoft.com/office/officeart/2005/8/layout/hProcess6"/>
    <dgm:cxn modelId="{62CEABBE-839B-4D79-9F4A-EF85FAD48A08}" type="presOf" srcId="{AFC04549-C69C-984B-9447-AB6D4330173F}" destId="{722F57C3-1C02-FD45-982C-84F523293FF6}" srcOrd="1" destOrd="0" presId="urn:microsoft.com/office/officeart/2005/8/layout/hProcess6"/>
    <dgm:cxn modelId="{40978FD7-CE23-4260-AC05-C04F4BBB8CD6}" type="presOf" srcId="{37242065-736F-6746-93AF-B9281E1887D6}" destId="{12A3BE88-FA55-504D-974F-8C23809DE749}" srcOrd="0" destOrd="0" presId="urn:microsoft.com/office/officeart/2005/8/layout/hProcess6"/>
    <dgm:cxn modelId="{8A1C3CE5-0885-354A-A4AE-3F070ECFFFDC}" srcId="{63774B85-48D0-8345-8469-1954D6A8F19C}" destId="{D2F774A5-ED24-7541-A0AB-9D06139B51D1}" srcOrd="1" destOrd="0" parTransId="{AB4AF7AD-B748-1146-9CA0-3ABB3176FC8C}" sibTransId="{A6EF9A0D-19DC-AD40-BCF2-3185CAFE8CD6}"/>
    <dgm:cxn modelId="{AB99B0F0-8907-449D-B7D3-CD22AE601337}" type="presOf" srcId="{85A5FD82-4580-7C46-9262-2FDFEB3007FC}" destId="{722F57C3-1C02-FD45-982C-84F523293FF6}" srcOrd="1" destOrd="1" presId="urn:microsoft.com/office/officeart/2005/8/layout/hProcess6"/>
    <dgm:cxn modelId="{81D0ACF8-AC90-43B1-BE4D-FD5C77CD4ACB}" type="presOf" srcId="{C5CDB777-AF02-B049-A467-A1248B1E20CA}" destId="{D41A19B2-3496-9F4B-A546-4A403AAFA1D1}" srcOrd="0" destOrd="0" presId="urn:microsoft.com/office/officeart/2005/8/layout/hProcess6"/>
    <dgm:cxn modelId="{63C7F2FA-5721-4D75-852D-A53B2DE2C4D1}" type="presOf" srcId="{A597F542-BADE-C04E-BA40-F09A08F49DB7}" destId="{C023B572-A984-814E-AE79-95FC3DD5A017}" srcOrd="0" destOrd="0" presId="urn:microsoft.com/office/officeart/2005/8/layout/hProcess6"/>
    <dgm:cxn modelId="{B8B866D5-0D59-40AD-8CA8-80E43E9AEF50}" type="presParOf" srcId="{F43F8040-1C6B-9540-B8D9-59F9D605F2A8}" destId="{B7605966-4AAA-A147-A590-929A44E71437}" srcOrd="0" destOrd="0" presId="urn:microsoft.com/office/officeart/2005/8/layout/hProcess6"/>
    <dgm:cxn modelId="{1ED48713-7DF1-4CDA-A9F6-ABD84FFD8F85}" type="presParOf" srcId="{B7605966-4AAA-A147-A590-929A44E71437}" destId="{971880D7-7951-324C-A492-D49EF7DD4B09}" srcOrd="0" destOrd="0" presId="urn:microsoft.com/office/officeart/2005/8/layout/hProcess6"/>
    <dgm:cxn modelId="{526158D9-CF97-4337-8772-D6C1C6B507AA}" type="presParOf" srcId="{B7605966-4AAA-A147-A590-929A44E71437}" destId="{8FA8E4E5-67FC-C04A-B3B4-6437A84B7054}" srcOrd="1" destOrd="0" presId="urn:microsoft.com/office/officeart/2005/8/layout/hProcess6"/>
    <dgm:cxn modelId="{63FF0611-476E-453C-ADDB-6465B9CFE536}" type="presParOf" srcId="{B7605966-4AAA-A147-A590-929A44E71437}" destId="{722F57C3-1C02-FD45-982C-84F523293FF6}" srcOrd="2" destOrd="0" presId="urn:microsoft.com/office/officeart/2005/8/layout/hProcess6"/>
    <dgm:cxn modelId="{372A7202-FEF7-4C85-915E-EAA22605D1F2}" type="presParOf" srcId="{B7605966-4AAA-A147-A590-929A44E71437}" destId="{12A3BE88-FA55-504D-974F-8C23809DE749}" srcOrd="3" destOrd="0" presId="urn:microsoft.com/office/officeart/2005/8/layout/hProcess6"/>
    <dgm:cxn modelId="{563DE723-AE07-42C8-869E-70A1DF244D45}" type="presParOf" srcId="{F43F8040-1C6B-9540-B8D9-59F9D605F2A8}" destId="{AC56F62B-CF27-9C41-B5E5-D644A0CA793C}" srcOrd="1" destOrd="0" presId="urn:microsoft.com/office/officeart/2005/8/layout/hProcess6"/>
    <dgm:cxn modelId="{A7AF132A-3508-4E4C-9F73-C347198A1E38}" type="presParOf" srcId="{F43F8040-1C6B-9540-B8D9-59F9D605F2A8}" destId="{C1E371E4-7D25-A14C-891C-B3EE3C89E6BA}" srcOrd="2" destOrd="0" presId="urn:microsoft.com/office/officeart/2005/8/layout/hProcess6"/>
    <dgm:cxn modelId="{03ABDADF-3451-49FE-8D7A-840B7261CB7D}" type="presParOf" srcId="{C1E371E4-7D25-A14C-891C-B3EE3C89E6BA}" destId="{03D81AD8-8387-3044-8747-3D81EE1056CD}" srcOrd="0" destOrd="0" presId="urn:microsoft.com/office/officeart/2005/8/layout/hProcess6"/>
    <dgm:cxn modelId="{C9C8A8B9-F685-4DEE-99D7-955FC8E7171B}" type="presParOf" srcId="{C1E371E4-7D25-A14C-891C-B3EE3C89E6BA}" destId="{3EC2245C-D29D-0240-BC3C-FEFFBDC4CBE2}" srcOrd="1" destOrd="0" presId="urn:microsoft.com/office/officeart/2005/8/layout/hProcess6"/>
    <dgm:cxn modelId="{2D75036E-4DF9-4AF4-A2B1-1DE2CA578484}" type="presParOf" srcId="{C1E371E4-7D25-A14C-891C-B3EE3C89E6BA}" destId="{E36F20B3-9FE5-474E-A4F8-3FFDE9E87784}" srcOrd="2" destOrd="0" presId="urn:microsoft.com/office/officeart/2005/8/layout/hProcess6"/>
    <dgm:cxn modelId="{4D258AD6-5168-421B-9F93-E48B5998810C}" type="presParOf" srcId="{C1E371E4-7D25-A14C-891C-B3EE3C89E6BA}" destId="{4B23017A-AAC3-1442-B338-D9DFD1C8C19A}" srcOrd="3" destOrd="0" presId="urn:microsoft.com/office/officeart/2005/8/layout/hProcess6"/>
    <dgm:cxn modelId="{1042D522-0012-4D96-89E5-27891224AF14}" type="presParOf" srcId="{F43F8040-1C6B-9540-B8D9-59F9D605F2A8}" destId="{1A7F6F2E-AED9-8242-867E-8ABCBDD1778B}" srcOrd="3" destOrd="0" presId="urn:microsoft.com/office/officeart/2005/8/layout/hProcess6"/>
    <dgm:cxn modelId="{3C9E5AB7-60C7-4794-AA11-AC8D5C2E4BFB}" type="presParOf" srcId="{F43F8040-1C6B-9540-B8D9-59F9D605F2A8}" destId="{3FFEF31B-D099-C249-B9D5-04428317B5CD}" srcOrd="4" destOrd="0" presId="urn:microsoft.com/office/officeart/2005/8/layout/hProcess6"/>
    <dgm:cxn modelId="{F5EA6B4A-F811-4B64-BC9A-EBE418EED109}" type="presParOf" srcId="{3FFEF31B-D099-C249-B9D5-04428317B5CD}" destId="{14105F94-F5B0-C948-9A5F-582B88A0B655}" srcOrd="0" destOrd="0" presId="urn:microsoft.com/office/officeart/2005/8/layout/hProcess6"/>
    <dgm:cxn modelId="{DFE29D50-6DC8-4BB1-84BC-77D07E00A351}" type="presParOf" srcId="{3FFEF31B-D099-C249-B9D5-04428317B5CD}" destId="{D41A19B2-3496-9F4B-A546-4A403AAFA1D1}" srcOrd="1" destOrd="0" presId="urn:microsoft.com/office/officeart/2005/8/layout/hProcess6"/>
    <dgm:cxn modelId="{E2A662AC-EBA4-46ED-8A77-8A3979A11399}" type="presParOf" srcId="{3FFEF31B-D099-C249-B9D5-04428317B5CD}" destId="{289E7601-94C9-2A49-B45B-0B1AF4AA3671}" srcOrd="2" destOrd="0" presId="urn:microsoft.com/office/officeart/2005/8/layout/hProcess6"/>
    <dgm:cxn modelId="{2D7592DC-7831-43E9-A4BD-084AD03D9239}" type="presParOf" srcId="{3FFEF31B-D099-C249-B9D5-04428317B5CD}" destId="{C023B572-A984-814E-AE79-95FC3DD5A017}" srcOrd="3" destOrd="0" presId="urn:microsoft.com/office/officeart/2005/8/layout/hProcess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D5C7746-2BF7-1C4A-8D7E-965F359E8559}">
      <dsp:nvSpPr>
        <dsp:cNvPr id="0" name=""/>
        <dsp:cNvSpPr/>
      </dsp:nvSpPr>
      <dsp:spPr>
        <a:xfrm>
          <a:off x="3801370" y="-57195"/>
          <a:ext cx="8152545" cy="8152545"/>
        </a:xfrm>
        <a:prstGeom prst="circularArrow">
          <a:avLst>
            <a:gd name="adj1" fmla="val 5544"/>
            <a:gd name="adj2" fmla="val 330680"/>
            <a:gd name="adj3" fmla="val 13697114"/>
            <a:gd name="adj4" fmla="val 17434117"/>
            <a:gd name="adj5" fmla="val 5757"/>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E065472-6285-3F4F-952F-D293EF8A5B8D}">
      <dsp:nvSpPr>
        <dsp:cNvPr id="0" name=""/>
        <dsp:cNvSpPr/>
      </dsp:nvSpPr>
      <dsp:spPr>
        <a:xfrm>
          <a:off x="5904385" y="2759"/>
          <a:ext cx="3946514" cy="1973257"/>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fr-CA" sz="1300" b="0" i="0" kern="1200" baseline="0" dirty="0"/>
            <a:t>Les enfants et les jeunes ayant des problèmes de santé mentale font face à de nombreux </a:t>
          </a:r>
          <a:r>
            <a:rPr lang="fr-CA" sz="1300" b="1" i="0" kern="1200" baseline="0" dirty="0"/>
            <a:t>obstacles pour accéder aux soins </a:t>
          </a:r>
          <a:r>
            <a:rPr lang="fr-CA" sz="1300" b="0" i="0" kern="1200" baseline="0" dirty="0"/>
            <a:t>(James, 2007 ; Sakai et al., 2014; Macdonald et al, 2022). / </a:t>
          </a:r>
          <a:r>
            <a:rPr lang="fr-CA" sz="1300" b="0" i="1" kern="1200" baseline="0" dirty="0"/>
            <a:t>Children and youth with mental health issues face many challenges to get access to care</a:t>
          </a:r>
          <a:endParaRPr lang="en-US" sz="1300" i="1" kern="1200" dirty="0"/>
        </a:p>
      </dsp:txBody>
      <dsp:txXfrm>
        <a:off x="6000711" y="99085"/>
        <a:ext cx="3753862" cy="1780605"/>
      </dsp:txXfrm>
    </dsp:sp>
    <dsp:sp modelId="{C0EAEDE7-FDFF-C743-91E6-BDD4F966D7DF}">
      <dsp:nvSpPr>
        <dsp:cNvPr id="0" name=""/>
        <dsp:cNvSpPr/>
      </dsp:nvSpPr>
      <dsp:spPr>
        <a:xfrm>
          <a:off x="9210795" y="2405006"/>
          <a:ext cx="3946514" cy="1973257"/>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fr-CA" sz="1300" b="0" i="0" kern="1200" baseline="0" dirty="0"/>
            <a:t>Ceux qui quittent les services de protection de la jeunesse (PJ) présentent une </a:t>
          </a:r>
          <a:r>
            <a:rPr lang="fr-CA" sz="1300" b="1" i="0" kern="1200" baseline="0" dirty="0"/>
            <a:t>combinaison de difficultés importantes que leurs pairs de la population générale ne connaîtront pas</a:t>
          </a:r>
          <a:r>
            <a:rPr lang="fr-CA" sz="1300" b="0" i="0" kern="1200" baseline="0" dirty="0"/>
            <a:t> (Goyette et al., 2022).  / </a:t>
          </a:r>
          <a:r>
            <a:rPr lang="fr-CA" sz="1300" b="0" i="1" kern="1200" baseline="0" dirty="0"/>
            <a:t>Those who have been in contact with youth protection services present important difficulties that their peers do not experience. </a:t>
          </a:r>
          <a:endParaRPr lang="fr-CA" sz="1300" b="0" i="0" kern="1200" baseline="0" dirty="0"/>
        </a:p>
      </dsp:txBody>
      <dsp:txXfrm>
        <a:off x="9307121" y="2501332"/>
        <a:ext cx="3753862" cy="1780605"/>
      </dsp:txXfrm>
    </dsp:sp>
    <dsp:sp modelId="{A92DEAA9-6472-CD42-847C-5018A2A07C29}">
      <dsp:nvSpPr>
        <dsp:cNvPr id="0" name=""/>
        <dsp:cNvSpPr/>
      </dsp:nvSpPr>
      <dsp:spPr>
        <a:xfrm>
          <a:off x="7947859" y="6291924"/>
          <a:ext cx="3946514" cy="1973257"/>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fr-CA" sz="1300" b="0" i="0" kern="1200" baseline="0" dirty="0"/>
            <a:t>La </a:t>
          </a:r>
          <a:r>
            <a:rPr lang="fr-CA" sz="1300" b="1" i="0" kern="1200" baseline="0" dirty="0"/>
            <a:t>complexité des besoins est exacerbée </a:t>
          </a:r>
          <a:r>
            <a:rPr lang="fr-CA" sz="1300" b="0" i="0" kern="1200" baseline="0" dirty="0"/>
            <a:t>pour les jeunes racisés ou confrontés à des barrières linguistiques (</a:t>
          </a:r>
          <a:r>
            <a:rPr lang="fr-CA" sz="1300" b="0" i="0" kern="1200" baseline="0" dirty="0" err="1"/>
            <a:t>Boatswain-Kyte</a:t>
          </a:r>
          <a:r>
            <a:rPr lang="fr-CA" sz="1300" b="0" i="0" kern="1200" baseline="0" dirty="0"/>
            <a:t> et al, 2020).  / </a:t>
          </a:r>
          <a:r>
            <a:rPr lang="fr-CA" sz="1300" b="0" i="1" kern="1200" baseline="0" dirty="0"/>
            <a:t>The complexity of these needs are exacerbated for racialized youth or those who face language barriers</a:t>
          </a:r>
          <a:endParaRPr lang="en-US" sz="1300" kern="1200" dirty="0"/>
        </a:p>
      </dsp:txBody>
      <dsp:txXfrm>
        <a:off x="8044185" y="6388250"/>
        <a:ext cx="3753862" cy="1780605"/>
      </dsp:txXfrm>
    </dsp:sp>
    <dsp:sp modelId="{7F5AAF1D-E469-EB44-A8EC-C2FBDCE209E9}">
      <dsp:nvSpPr>
        <dsp:cNvPr id="0" name=""/>
        <dsp:cNvSpPr/>
      </dsp:nvSpPr>
      <dsp:spPr>
        <a:xfrm>
          <a:off x="3860912" y="6291924"/>
          <a:ext cx="3946514" cy="1973257"/>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fr-CA" sz="1300" b="0" i="0" kern="1200" baseline="0" dirty="0"/>
            <a:t>Le </a:t>
          </a:r>
          <a:r>
            <a:rPr lang="fr-CA" sz="1300" b="1" i="0" kern="1200" baseline="0" dirty="0"/>
            <a:t>manque de transition adéquate et les barrières à la continuité des services </a:t>
          </a:r>
          <a:r>
            <a:rPr lang="fr-CA" sz="1300" b="0" i="0" kern="1200" baseline="0" dirty="0"/>
            <a:t>entre les multiples systèmes contribue à la crise actuelle des services de santé mentale pour les enfants et les jeunes en situation de vulnérabilité (Goyette et al, 2022). / </a:t>
          </a:r>
          <a:r>
            <a:rPr lang="fr-CA" sz="1300" b="0" i="1" kern="1200" baseline="0" dirty="0"/>
            <a:t>The lack of adequate transition and continuity of services between systems contibutes to the current crisis of mental health services for vulnerable children and youth.</a:t>
          </a:r>
          <a:endParaRPr lang="en-US" sz="1300" kern="1200" dirty="0"/>
        </a:p>
      </dsp:txBody>
      <dsp:txXfrm>
        <a:off x="3957238" y="6388250"/>
        <a:ext cx="3753862" cy="1780605"/>
      </dsp:txXfrm>
    </dsp:sp>
    <dsp:sp modelId="{BA32A2EC-1D0C-4143-B2B9-4915125C41DC}">
      <dsp:nvSpPr>
        <dsp:cNvPr id="0" name=""/>
        <dsp:cNvSpPr/>
      </dsp:nvSpPr>
      <dsp:spPr>
        <a:xfrm>
          <a:off x="2597975" y="2405006"/>
          <a:ext cx="3946514" cy="1973257"/>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US" sz="1300" b="1" kern="1200" dirty="0" err="1"/>
            <a:t>L'utilisation</a:t>
          </a:r>
          <a:r>
            <a:rPr lang="en-US" sz="1300" b="1" kern="1200" dirty="0"/>
            <a:t> des services </a:t>
          </a:r>
          <a:r>
            <a:rPr lang="en-US" sz="1300" b="1" kern="1200" dirty="0" err="1"/>
            <a:t>d'urgences</a:t>
          </a:r>
          <a:r>
            <a:rPr lang="en-US" sz="1300" b="1" kern="1200" dirty="0"/>
            <a:t> </a:t>
          </a:r>
          <a:r>
            <a:rPr lang="en-US" sz="1300" b="1" kern="1200" dirty="0" err="1"/>
            <a:t>en</a:t>
          </a:r>
          <a:r>
            <a:rPr lang="en-US" sz="1300" b="1" kern="1200" dirty="0"/>
            <a:t> </a:t>
          </a:r>
          <a:r>
            <a:rPr lang="en-US" sz="1300" b="1" kern="1200" dirty="0" err="1"/>
            <a:t>santé</a:t>
          </a:r>
          <a:r>
            <a:rPr lang="en-US" sz="1300" b="1" kern="1200" dirty="0"/>
            <a:t> </a:t>
          </a:r>
          <a:r>
            <a:rPr lang="en-US" sz="1300" b="1" kern="1200" dirty="0" err="1"/>
            <a:t>mentale</a:t>
          </a:r>
          <a:r>
            <a:rPr lang="en-US" sz="1300" b="1" kern="1200" dirty="0"/>
            <a:t> </a:t>
          </a:r>
          <a:r>
            <a:rPr lang="en-US" sz="1300" kern="1200" dirty="0" err="1"/>
            <a:t>est</a:t>
          </a:r>
          <a:r>
            <a:rPr lang="en-US" sz="1300" kern="1200" dirty="0"/>
            <a:t> plus </a:t>
          </a:r>
          <a:r>
            <a:rPr lang="en-US" sz="1300" kern="1200" dirty="0" err="1"/>
            <a:t>élévée</a:t>
          </a:r>
          <a:r>
            <a:rPr lang="en-US" sz="1300" kern="1200" dirty="0"/>
            <a:t> </a:t>
          </a:r>
          <a:r>
            <a:rPr lang="en-US" sz="1300" kern="1200" dirty="0" err="1"/>
            <a:t>auprès</a:t>
          </a:r>
          <a:r>
            <a:rPr lang="en-US" sz="1300" kern="1200" dirty="0"/>
            <a:t> des </a:t>
          </a:r>
          <a:r>
            <a:rPr lang="en-US" sz="1300" kern="1200" dirty="0" err="1"/>
            <a:t>jeunes</a:t>
          </a:r>
          <a:r>
            <a:rPr lang="en-US" sz="1300" kern="1200" dirty="0"/>
            <a:t> </a:t>
          </a:r>
          <a:r>
            <a:rPr lang="en-US" sz="1300" kern="1200" dirty="0" err="1"/>
            <a:t>suivi</a:t>
          </a:r>
          <a:r>
            <a:rPr lang="en-US" sz="1300" kern="1200" dirty="0"/>
            <a:t> </a:t>
          </a:r>
          <a:r>
            <a:rPr lang="en-US" sz="1300" kern="1200" dirty="0" err="1"/>
            <a:t>en</a:t>
          </a:r>
          <a:r>
            <a:rPr lang="en-US" sz="1300" kern="1200" dirty="0"/>
            <a:t> protection (Macdonald et al., 2023) / </a:t>
          </a:r>
          <a:r>
            <a:rPr lang="en-US" sz="1300" i="1" kern="1200" dirty="0"/>
            <a:t>The use of emergency mental health services is higher in youth in contact with child protective services.</a:t>
          </a:r>
          <a:endParaRPr lang="en-US" sz="1300" kern="1200" dirty="0"/>
        </a:p>
      </dsp:txBody>
      <dsp:txXfrm>
        <a:off x="2694301" y="2501332"/>
        <a:ext cx="3753862" cy="178060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32C9A9E-F926-234C-8203-0DCE43035183}">
      <dsp:nvSpPr>
        <dsp:cNvPr id="0" name=""/>
        <dsp:cNvSpPr/>
      </dsp:nvSpPr>
      <dsp:spPr>
        <a:xfrm rot="5400000">
          <a:off x="7349315" y="-2953926"/>
          <a:ext cx="1286181" cy="7522264"/>
        </a:xfrm>
        <a:prstGeom prst="round2SameRect">
          <a:avLst/>
        </a:prstGeom>
        <a:solidFill>
          <a:schemeClr val="accent3">
            <a:tint val="40000"/>
            <a:alpha val="90000"/>
            <a:hueOff val="0"/>
            <a:satOff val="0"/>
            <a:lumOff val="0"/>
            <a:alphaOff val="0"/>
          </a:schemeClr>
        </a:solidFill>
        <a:ln w="19050" cap="flat" cmpd="sng" algn="ctr">
          <a:solidFill>
            <a:schemeClr val="accent3">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8580" tIns="34290" rIns="68580" bIns="34290" numCol="1" spcCol="1270" anchor="ctr" anchorCtr="0">
          <a:noAutofit/>
        </a:bodyPr>
        <a:lstStyle/>
        <a:p>
          <a:pPr marL="171450" lvl="1" indent="-171450" algn="l" defTabSz="800100">
            <a:lnSpc>
              <a:spcPct val="90000"/>
            </a:lnSpc>
            <a:spcBef>
              <a:spcPct val="0"/>
            </a:spcBef>
            <a:spcAft>
              <a:spcPct val="15000"/>
            </a:spcAft>
            <a:buChar char="•"/>
          </a:pPr>
          <a:r>
            <a:rPr lang="fr-CA" sz="1800" b="0" i="0" kern="1200" baseline="0" dirty="0"/>
            <a:t>Recension de écrits. / </a:t>
          </a:r>
          <a:r>
            <a:rPr lang="fr-CA" sz="1800" b="0" i="1" kern="1200" baseline="0" dirty="0"/>
            <a:t>Review of literature</a:t>
          </a:r>
          <a:endParaRPr lang="en-CA" sz="1800" kern="1200" dirty="0"/>
        </a:p>
        <a:p>
          <a:pPr marL="171450" lvl="1" indent="-171450" algn="l" defTabSz="800100">
            <a:lnSpc>
              <a:spcPct val="90000"/>
            </a:lnSpc>
            <a:spcBef>
              <a:spcPct val="0"/>
            </a:spcBef>
            <a:spcAft>
              <a:spcPct val="15000"/>
            </a:spcAft>
            <a:buChar char="•"/>
          </a:pPr>
          <a:r>
            <a:rPr lang="fr-CA" sz="1800" b="1" i="0" u="sng" kern="1200" baseline="0" dirty="0"/>
            <a:t>Sept entretiens individuels</a:t>
          </a:r>
          <a:r>
            <a:rPr lang="fr-CA" sz="1800" b="0" i="0" kern="1200" baseline="0" dirty="0"/>
            <a:t> avec décideurs, familles de accueil et organismes communautaires. / </a:t>
          </a:r>
          <a:r>
            <a:rPr lang="fr-CA" sz="1800" b="0" i="1" kern="1200" baseline="0" dirty="0"/>
            <a:t>Seven individual interviews with decision makers, foster families and community organizations. </a:t>
          </a:r>
          <a:endParaRPr lang="en-CA" sz="1800" kern="1200" dirty="0"/>
        </a:p>
      </dsp:txBody>
      <dsp:txXfrm rot="-5400000">
        <a:off x="4231274" y="226901"/>
        <a:ext cx="7459478" cy="1160609"/>
      </dsp:txXfrm>
    </dsp:sp>
    <dsp:sp modelId="{A63E7C36-A6E1-9746-B0C1-A40DA91097A1}">
      <dsp:nvSpPr>
        <dsp:cNvPr id="0" name=""/>
        <dsp:cNvSpPr/>
      </dsp:nvSpPr>
      <dsp:spPr>
        <a:xfrm>
          <a:off x="0" y="3342"/>
          <a:ext cx="4231274" cy="1607726"/>
        </a:xfrm>
        <a:prstGeom prst="roundRect">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123825" rIns="247650" bIns="123825" numCol="1" spcCol="1270" anchor="ctr" anchorCtr="0">
          <a:noAutofit/>
        </a:bodyPr>
        <a:lstStyle/>
        <a:p>
          <a:pPr marL="0" lvl="0" indent="0" algn="ctr" defTabSz="2889250">
            <a:lnSpc>
              <a:spcPct val="90000"/>
            </a:lnSpc>
            <a:spcBef>
              <a:spcPct val="0"/>
            </a:spcBef>
            <a:spcAft>
              <a:spcPct val="35000"/>
            </a:spcAft>
            <a:buNone/>
          </a:pPr>
          <a:r>
            <a:rPr lang="fr-CA" sz="6500" b="1" i="0" kern="1200" baseline="0"/>
            <a:t>Étape 1</a:t>
          </a:r>
          <a:endParaRPr lang="en-CA" sz="6500" kern="1200"/>
        </a:p>
      </dsp:txBody>
      <dsp:txXfrm>
        <a:off x="78483" y="81825"/>
        <a:ext cx="4074308" cy="1450760"/>
      </dsp:txXfrm>
    </dsp:sp>
    <dsp:sp modelId="{858A691A-BAD7-834F-A0E2-BA01A2163840}">
      <dsp:nvSpPr>
        <dsp:cNvPr id="0" name=""/>
        <dsp:cNvSpPr/>
      </dsp:nvSpPr>
      <dsp:spPr>
        <a:xfrm rot="5400000">
          <a:off x="7349315" y="-1265813"/>
          <a:ext cx="1286181" cy="7522264"/>
        </a:xfrm>
        <a:prstGeom prst="round2SameRect">
          <a:avLst/>
        </a:prstGeom>
        <a:solidFill>
          <a:schemeClr val="accent3">
            <a:tint val="40000"/>
            <a:alpha val="90000"/>
            <a:hueOff val="1685052"/>
            <a:satOff val="14902"/>
            <a:lumOff val="1765"/>
            <a:alphaOff val="0"/>
          </a:schemeClr>
        </a:solidFill>
        <a:ln w="19050" cap="flat" cmpd="sng" algn="ctr">
          <a:solidFill>
            <a:schemeClr val="accent3">
              <a:tint val="40000"/>
              <a:alpha val="90000"/>
              <a:hueOff val="1685052"/>
              <a:satOff val="14902"/>
              <a:lumOff val="1765"/>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8580" tIns="34290" rIns="68580" bIns="34290" numCol="1" spcCol="1270" anchor="ctr" anchorCtr="0">
          <a:noAutofit/>
        </a:bodyPr>
        <a:lstStyle/>
        <a:p>
          <a:pPr marL="171450" lvl="1" indent="-171450" algn="l" defTabSz="800100">
            <a:lnSpc>
              <a:spcPct val="90000"/>
            </a:lnSpc>
            <a:spcBef>
              <a:spcPct val="0"/>
            </a:spcBef>
            <a:spcAft>
              <a:spcPct val="15000"/>
            </a:spcAft>
            <a:buChar char="•"/>
          </a:pPr>
          <a:r>
            <a:rPr lang="fr-CA" sz="1800" b="1" i="0" u="sng" kern="1200" baseline="0"/>
            <a:t>Dix</a:t>
          </a:r>
          <a:r>
            <a:rPr lang="fr-CA" sz="1800" b="0" i="0" kern="1200" baseline="0"/>
            <a:t> groupes de discussion avec intervenant.e.s et gestionnaires (n= 28) / </a:t>
          </a:r>
          <a:r>
            <a:rPr lang="fr-CA" sz="1800" b="0" i="1" kern="1200" baseline="0"/>
            <a:t>Ten discussion groups with workers and managers (n=28)</a:t>
          </a:r>
          <a:endParaRPr lang="en-CA" sz="1800" kern="1200"/>
        </a:p>
      </dsp:txBody>
      <dsp:txXfrm rot="-5400000">
        <a:off x="4231274" y="1915014"/>
        <a:ext cx="7459478" cy="1160609"/>
      </dsp:txXfrm>
    </dsp:sp>
    <dsp:sp modelId="{52EDA8F6-E9A8-1B4B-AECE-79C397FB5AB9}">
      <dsp:nvSpPr>
        <dsp:cNvPr id="0" name=""/>
        <dsp:cNvSpPr/>
      </dsp:nvSpPr>
      <dsp:spPr>
        <a:xfrm>
          <a:off x="0" y="1691455"/>
          <a:ext cx="4231274" cy="1607726"/>
        </a:xfrm>
        <a:prstGeom prst="roundRect">
          <a:avLst/>
        </a:prstGeom>
        <a:solidFill>
          <a:schemeClr val="accent3">
            <a:hueOff val="1372388"/>
            <a:satOff val="8237"/>
            <a:lumOff val="6275"/>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123825" rIns="247650" bIns="123825" numCol="1" spcCol="1270" anchor="ctr" anchorCtr="0">
          <a:noAutofit/>
        </a:bodyPr>
        <a:lstStyle/>
        <a:p>
          <a:pPr marL="0" lvl="0" indent="0" algn="ctr" defTabSz="2889250">
            <a:lnSpc>
              <a:spcPct val="90000"/>
            </a:lnSpc>
            <a:spcBef>
              <a:spcPct val="0"/>
            </a:spcBef>
            <a:spcAft>
              <a:spcPct val="35000"/>
            </a:spcAft>
            <a:buNone/>
          </a:pPr>
          <a:r>
            <a:rPr lang="fr-CA" sz="6500" b="1" i="0" kern="1200" baseline="0" dirty="0"/>
            <a:t>Étape 2</a:t>
          </a:r>
          <a:endParaRPr lang="en-CA" sz="6500" kern="1200" dirty="0"/>
        </a:p>
      </dsp:txBody>
      <dsp:txXfrm>
        <a:off x="78483" y="1769938"/>
        <a:ext cx="4074308" cy="1450760"/>
      </dsp:txXfrm>
    </dsp:sp>
    <dsp:sp modelId="{1D791D4A-00D9-DB4B-9575-D310C2CC0F34}">
      <dsp:nvSpPr>
        <dsp:cNvPr id="0" name=""/>
        <dsp:cNvSpPr/>
      </dsp:nvSpPr>
      <dsp:spPr>
        <a:xfrm rot="5400000">
          <a:off x="7349315" y="422299"/>
          <a:ext cx="1286181" cy="7522264"/>
        </a:xfrm>
        <a:prstGeom prst="round2SameRect">
          <a:avLst/>
        </a:prstGeom>
        <a:solidFill>
          <a:schemeClr val="accent3">
            <a:tint val="40000"/>
            <a:alpha val="90000"/>
            <a:hueOff val="3370104"/>
            <a:satOff val="29803"/>
            <a:lumOff val="3530"/>
            <a:alphaOff val="0"/>
          </a:schemeClr>
        </a:solidFill>
        <a:ln w="19050" cap="flat" cmpd="sng" algn="ctr">
          <a:solidFill>
            <a:schemeClr val="accent3">
              <a:tint val="40000"/>
              <a:alpha val="90000"/>
              <a:hueOff val="3370104"/>
              <a:satOff val="29803"/>
              <a:lumOff val="353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8580" tIns="34290" rIns="68580" bIns="34290" numCol="1" spcCol="1270" anchor="ctr" anchorCtr="0">
          <a:noAutofit/>
        </a:bodyPr>
        <a:lstStyle/>
        <a:p>
          <a:pPr marL="171450" lvl="1" indent="-171450" algn="l" defTabSz="800100">
            <a:lnSpc>
              <a:spcPct val="90000"/>
            </a:lnSpc>
            <a:spcBef>
              <a:spcPct val="0"/>
            </a:spcBef>
            <a:spcAft>
              <a:spcPct val="15000"/>
            </a:spcAft>
            <a:buChar char="•"/>
          </a:pPr>
          <a:r>
            <a:rPr lang="fr-CA" sz="1800" b="1" i="0" kern="1200" baseline="0" dirty="0"/>
            <a:t>Trois</a:t>
          </a:r>
          <a:r>
            <a:rPr lang="fr-CA" sz="1800" b="0" i="0" kern="1200" baseline="0" dirty="0"/>
            <a:t> groupes de discussion avec jeunes en partenariat avec Collectif des jeunes ex-placés et Mouvement jeunes et santé mentale / </a:t>
          </a:r>
          <a:r>
            <a:rPr lang="fr-CA" sz="1800" b="0" i="1" kern="1200" baseline="0" dirty="0"/>
            <a:t>Three discussion groups in partenership with Collectif ex-placés and Mouvement jeunes et santé mentale</a:t>
          </a:r>
          <a:endParaRPr lang="en-CA" sz="1800" kern="1200" dirty="0"/>
        </a:p>
      </dsp:txBody>
      <dsp:txXfrm rot="-5400000">
        <a:off x="4231274" y="3603126"/>
        <a:ext cx="7459478" cy="1160609"/>
      </dsp:txXfrm>
    </dsp:sp>
    <dsp:sp modelId="{5AA859D5-3910-4B4C-92C0-3BEF2BC1B01C}">
      <dsp:nvSpPr>
        <dsp:cNvPr id="0" name=""/>
        <dsp:cNvSpPr/>
      </dsp:nvSpPr>
      <dsp:spPr>
        <a:xfrm>
          <a:off x="0" y="3379568"/>
          <a:ext cx="4231274" cy="1607726"/>
        </a:xfrm>
        <a:prstGeom prst="roundRect">
          <a:avLst/>
        </a:prstGeom>
        <a:solidFill>
          <a:schemeClr val="accent3">
            <a:hueOff val="2744775"/>
            <a:satOff val="16475"/>
            <a:lumOff val="1255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123825" rIns="247650" bIns="123825" numCol="1" spcCol="1270" anchor="ctr" anchorCtr="0">
          <a:noAutofit/>
        </a:bodyPr>
        <a:lstStyle/>
        <a:p>
          <a:pPr marL="0" lvl="0" indent="0" algn="ctr" defTabSz="2889250">
            <a:lnSpc>
              <a:spcPct val="90000"/>
            </a:lnSpc>
            <a:spcBef>
              <a:spcPct val="0"/>
            </a:spcBef>
            <a:spcAft>
              <a:spcPct val="35000"/>
            </a:spcAft>
            <a:buNone/>
          </a:pPr>
          <a:r>
            <a:rPr lang="fr-CA" sz="6500" b="1" i="0" kern="1200" baseline="0"/>
            <a:t>Étape 3 </a:t>
          </a:r>
          <a:endParaRPr lang="en-CA" sz="6500" kern="1200"/>
        </a:p>
      </dsp:txBody>
      <dsp:txXfrm>
        <a:off x="78483" y="3458051"/>
        <a:ext cx="4074308" cy="1450760"/>
      </dsp:txXfrm>
    </dsp:sp>
    <dsp:sp modelId="{70FB86AC-B8B4-5E4F-856A-CC32487EC886}">
      <dsp:nvSpPr>
        <dsp:cNvPr id="0" name=""/>
        <dsp:cNvSpPr/>
      </dsp:nvSpPr>
      <dsp:spPr>
        <a:xfrm rot="5400000">
          <a:off x="7349315" y="2110412"/>
          <a:ext cx="1286181" cy="7522264"/>
        </a:xfrm>
        <a:prstGeom prst="round2SameRect">
          <a:avLst/>
        </a:prstGeom>
        <a:solidFill>
          <a:schemeClr val="accent3">
            <a:tint val="40000"/>
            <a:alpha val="90000"/>
            <a:hueOff val="5055155"/>
            <a:satOff val="44705"/>
            <a:lumOff val="5295"/>
            <a:alphaOff val="0"/>
          </a:schemeClr>
        </a:solidFill>
        <a:ln w="19050" cap="flat" cmpd="sng" algn="ctr">
          <a:solidFill>
            <a:schemeClr val="accent3">
              <a:tint val="40000"/>
              <a:alpha val="90000"/>
              <a:hueOff val="5055155"/>
              <a:satOff val="44705"/>
              <a:lumOff val="5295"/>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8580" tIns="34290" rIns="68580" bIns="34290" numCol="1" spcCol="1270" anchor="ctr" anchorCtr="0">
          <a:noAutofit/>
        </a:bodyPr>
        <a:lstStyle/>
        <a:p>
          <a:pPr marL="171450" lvl="1" indent="-171450" algn="l" defTabSz="800100">
            <a:lnSpc>
              <a:spcPct val="90000"/>
            </a:lnSpc>
            <a:spcBef>
              <a:spcPct val="0"/>
            </a:spcBef>
            <a:spcAft>
              <a:spcPct val="15000"/>
            </a:spcAft>
            <a:buChar char="•"/>
          </a:pPr>
          <a:r>
            <a:rPr lang="fr-CA" sz="1800" b="0" i="0" kern="1200" baseline="0" dirty="0"/>
            <a:t>Atelier de concertation avec des participants clés. / </a:t>
          </a:r>
          <a:r>
            <a:rPr lang="fr-CA" sz="1800" b="0" i="1" kern="1200" baseline="0" dirty="0"/>
            <a:t>Consultation workshop with key participants.</a:t>
          </a:r>
          <a:endParaRPr lang="en-CA" sz="1800" kern="1200" dirty="0"/>
        </a:p>
      </dsp:txBody>
      <dsp:txXfrm rot="-5400000">
        <a:off x="4231274" y="5291239"/>
        <a:ext cx="7459478" cy="1160609"/>
      </dsp:txXfrm>
    </dsp:sp>
    <dsp:sp modelId="{12A5C993-890B-9E4E-BFEF-ECBCA10979DE}">
      <dsp:nvSpPr>
        <dsp:cNvPr id="0" name=""/>
        <dsp:cNvSpPr/>
      </dsp:nvSpPr>
      <dsp:spPr>
        <a:xfrm>
          <a:off x="0" y="5067681"/>
          <a:ext cx="4231274" cy="1607726"/>
        </a:xfrm>
        <a:prstGeom prst="roundRect">
          <a:avLst/>
        </a:prstGeom>
        <a:solidFill>
          <a:schemeClr val="accent3">
            <a:hueOff val="4117163"/>
            <a:satOff val="24712"/>
            <a:lumOff val="18825"/>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123825" rIns="247650" bIns="123825" numCol="1" spcCol="1270" anchor="ctr" anchorCtr="0">
          <a:noAutofit/>
        </a:bodyPr>
        <a:lstStyle/>
        <a:p>
          <a:pPr marL="0" lvl="0" indent="0" algn="ctr" defTabSz="2889250">
            <a:lnSpc>
              <a:spcPct val="90000"/>
            </a:lnSpc>
            <a:spcBef>
              <a:spcPct val="0"/>
            </a:spcBef>
            <a:spcAft>
              <a:spcPct val="35000"/>
            </a:spcAft>
            <a:buNone/>
          </a:pPr>
          <a:r>
            <a:rPr lang="fr-CA" sz="6500" b="1" i="0" kern="1200" baseline="0"/>
            <a:t>Étape 4 </a:t>
          </a:r>
          <a:endParaRPr lang="en-CA" sz="6500" kern="1200"/>
        </a:p>
      </dsp:txBody>
      <dsp:txXfrm>
        <a:off x="78483" y="5146164"/>
        <a:ext cx="4074308" cy="145076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3DA5949-0F52-0245-B78C-08AB3B85129B}">
      <dsp:nvSpPr>
        <dsp:cNvPr id="0" name=""/>
        <dsp:cNvSpPr/>
      </dsp:nvSpPr>
      <dsp:spPr>
        <a:xfrm>
          <a:off x="1925" y="1387080"/>
          <a:ext cx="3754654" cy="3754654"/>
        </a:xfrm>
        <a:prstGeom prst="ellipse">
          <a:avLst/>
        </a:prstGeom>
        <a:solidFill>
          <a:schemeClr val="accent2">
            <a:alpha val="50000"/>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206631" tIns="30480" rIns="206631" bIns="30480" numCol="1" spcCol="1270" anchor="ctr" anchorCtr="0">
          <a:noAutofit/>
        </a:bodyPr>
        <a:lstStyle/>
        <a:p>
          <a:pPr marL="0" lvl="0" indent="0" algn="ctr" defTabSz="1066800">
            <a:lnSpc>
              <a:spcPct val="90000"/>
            </a:lnSpc>
            <a:spcBef>
              <a:spcPct val="0"/>
            </a:spcBef>
            <a:spcAft>
              <a:spcPct val="35000"/>
            </a:spcAft>
            <a:buNone/>
          </a:pPr>
          <a:r>
            <a:rPr lang="fr-CA" sz="2400" b="0" i="0" u="none" strike="noStrike" kern="1200" cap="none" spc="0" baseline="0" dirty="0">
              <a:uFillTx/>
              <a:latin typeface="Poppins" pitchFamily="2"/>
              <a:cs typeface="Poppins" pitchFamily="2"/>
            </a:rPr>
            <a:t>Difficultés à assurer une continuité de services / </a:t>
          </a:r>
          <a:r>
            <a:rPr lang="fr-CA" sz="2400" b="0" i="1" u="none" strike="noStrike" kern="1200" cap="none" spc="0" baseline="0" dirty="0">
              <a:uFillTx/>
              <a:latin typeface="Poppins" pitchFamily="2"/>
              <a:cs typeface="Poppins" pitchFamily="2"/>
            </a:rPr>
            <a:t>Difficulties in ensuring continuity of services</a:t>
          </a:r>
          <a:endParaRPr lang="fr-CA" sz="2400" kern="1200" dirty="0"/>
        </a:p>
      </dsp:txBody>
      <dsp:txXfrm>
        <a:off x="551781" y="1936936"/>
        <a:ext cx="2654942" cy="2654942"/>
      </dsp:txXfrm>
    </dsp:sp>
    <dsp:sp modelId="{A2331AE7-1A72-BC46-8465-61AFCACAA214}">
      <dsp:nvSpPr>
        <dsp:cNvPr id="0" name=""/>
        <dsp:cNvSpPr/>
      </dsp:nvSpPr>
      <dsp:spPr>
        <a:xfrm>
          <a:off x="3005649" y="1387080"/>
          <a:ext cx="3754654" cy="3754654"/>
        </a:xfrm>
        <a:prstGeom prst="ellipse">
          <a:avLst/>
        </a:prstGeom>
        <a:solidFill>
          <a:schemeClr val="accent2">
            <a:alpha val="50000"/>
            <a:hueOff val="1610903"/>
            <a:satOff val="-4623"/>
            <a:lumOff val="-7402"/>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206631" tIns="27940" rIns="206631" bIns="27940" numCol="1" spcCol="1270" anchor="ctr" anchorCtr="0">
          <a:noAutofit/>
        </a:bodyPr>
        <a:lstStyle/>
        <a:p>
          <a:pPr marL="0" lvl="0" indent="0" algn="ctr" defTabSz="977900">
            <a:lnSpc>
              <a:spcPct val="90000"/>
            </a:lnSpc>
            <a:spcBef>
              <a:spcPct val="0"/>
            </a:spcBef>
            <a:spcAft>
              <a:spcPct val="35000"/>
            </a:spcAft>
            <a:buNone/>
          </a:pPr>
          <a:r>
            <a:rPr lang="fr-FR" sz="2200" b="0" i="0" u="none" strike="noStrike" kern="1200" cap="none" spc="0" baseline="0" dirty="0">
              <a:uFillTx/>
              <a:latin typeface="Poppins" pitchFamily="2"/>
              <a:ea typeface="+mn-ea"/>
              <a:cs typeface="Poppins" pitchFamily="2"/>
            </a:rPr>
            <a:t>Tensions actuelles et de longue date entre les deux services / </a:t>
          </a:r>
          <a:r>
            <a:rPr lang="fr-FR" sz="2200" b="0" i="1" u="none" strike="noStrike" kern="1200" cap="none" spc="0" baseline="0" dirty="0">
              <a:uFillTx/>
              <a:latin typeface="Poppins" pitchFamily="2"/>
              <a:ea typeface="+mn-ea"/>
              <a:cs typeface="Poppins" pitchFamily="2"/>
            </a:rPr>
            <a:t>Long standing tensions between the two services</a:t>
          </a:r>
          <a:endParaRPr lang="fr-CA" sz="2200" b="0" i="0" u="none" strike="noStrike" kern="1200" cap="none" spc="0" baseline="0" dirty="0">
            <a:uFillTx/>
            <a:latin typeface="Poppins" pitchFamily="2"/>
            <a:ea typeface="+mn-ea"/>
            <a:cs typeface="Poppins" pitchFamily="2"/>
          </a:endParaRPr>
        </a:p>
      </dsp:txBody>
      <dsp:txXfrm>
        <a:off x="3555505" y="1936936"/>
        <a:ext cx="2654942" cy="2654942"/>
      </dsp:txXfrm>
    </dsp:sp>
    <dsp:sp modelId="{1A0D8516-FF42-A04C-8D0C-25746471DE75}">
      <dsp:nvSpPr>
        <dsp:cNvPr id="0" name=""/>
        <dsp:cNvSpPr/>
      </dsp:nvSpPr>
      <dsp:spPr>
        <a:xfrm>
          <a:off x="6009372" y="1387080"/>
          <a:ext cx="3754654" cy="3754654"/>
        </a:xfrm>
        <a:prstGeom prst="ellipse">
          <a:avLst/>
        </a:prstGeom>
        <a:solidFill>
          <a:schemeClr val="accent2">
            <a:alpha val="50000"/>
            <a:hueOff val="3221807"/>
            <a:satOff val="-9246"/>
            <a:lumOff val="-14805"/>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206631" tIns="26670" rIns="206631" bIns="26670" numCol="1" spcCol="1270" anchor="ctr" anchorCtr="0">
          <a:noAutofit/>
        </a:bodyPr>
        <a:lstStyle/>
        <a:p>
          <a:pPr marL="0" lvl="0" indent="0" algn="ctr" defTabSz="1066800">
            <a:lnSpc>
              <a:spcPct val="90000"/>
            </a:lnSpc>
            <a:spcBef>
              <a:spcPct val="0"/>
            </a:spcBef>
            <a:spcAft>
              <a:spcPct val="35000"/>
            </a:spcAft>
            <a:buNone/>
          </a:pPr>
          <a:r>
            <a:rPr lang="fr-FR" sz="2100" b="0" i="0" u="none" strike="noStrike" kern="1200" cap="none" spc="0" baseline="0" dirty="0">
              <a:uFillTx/>
              <a:latin typeface="Poppins" pitchFamily="2"/>
              <a:ea typeface="+mn-ea"/>
              <a:cs typeface="Poppins" pitchFamily="2"/>
            </a:rPr>
            <a:t>Similitudes entre les besoins des jeunes et ceux des intervenants / </a:t>
          </a:r>
          <a:r>
            <a:rPr lang="fr-FR" sz="2100" b="0" i="1" u="none" strike="noStrike" kern="1200" cap="none" spc="0" baseline="0" dirty="0">
              <a:uFillTx/>
              <a:latin typeface="Poppins" pitchFamily="2"/>
              <a:ea typeface="+mn-ea"/>
              <a:cs typeface="Poppins" pitchFamily="2"/>
            </a:rPr>
            <a:t>Similarities in youth and worker needs</a:t>
          </a:r>
          <a:endParaRPr lang="fr-CA" sz="2100" b="0" i="0" u="none" strike="noStrike" kern="1200" cap="none" spc="0" baseline="0" dirty="0">
            <a:uFillTx/>
            <a:latin typeface="Poppins" pitchFamily="2"/>
            <a:ea typeface="+mn-ea"/>
            <a:cs typeface="Poppins" pitchFamily="2"/>
          </a:endParaRPr>
        </a:p>
      </dsp:txBody>
      <dsp:txXfrm>
        <a:off x="6559228" y="1936936"/>
        <a:ext cx="2654942" cy="2654942"/>
      </dsp:txXfrm>
    </dsp:sp>
    <dsp:sp modelId="{2B6F3B0A-480F-6C46-9C6B-79095DAECEAB}">
      <dsp:nvSpPr>
        <dsp:cNvPr id="0" name=""/>
        <dsp:cNvSpPr/>
      </dsp:nvSpPr>
      <dsp:spPr>
        <a:xfrm>
          <a:off x="9013096" y="1387080"/>
          <a:ext cx="3754654" cy="3754654"/>
        </a:xfrm>
        <a:prstGeom prst="ellipse">
          <a:avLst/>
        </a:prstGeom>
        <a:solidFill>
          <a:schemeClr val="accent2">
            <a:alpha val="50000"/>
            <a:hueOff val="4832710"/>
            <a:satOff val="-13870"/>
            <a:lumOff val="-22207"/>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206631" tIns="21590" rIns="206631" bIns="21590" numCol="1" spcCol="1270" anchor="ctr" anchorCtr="0">
          <a:noAutofit/>
        </a:bodyPr>
        <a:lstStyle/>
        <a:p>
          <a:pPr marL="0" lvl="0" indent="0" algn="ctr" defTabSz="1066800">
            <a:lnSpc>
              <a:spcPct val="90000"/>
            </a:lnSpc>
            <a:spcBef>
              <a:spcPct val="0"/>
            </a:spcBef>
            <a:spcAft>
              <a:spcPct val="35000"/>
            </a:spcAft>
            <a:buNone/>
          </a:pPr>
          <a:r>
            <a:rPr lang="fr-FR" sz="1650" b="0" i="0" u="none" strike="noStrike" kern="1200" cap="none" spc="0" baseline="0" dirty="0">
              <a:uFillTx/>
              <a:latin typeface="Poppins" pitchFamily="2"/>
              <a:ea typeface="+mn-ea"/>
              <a:cs typeface="Poppins" pitchFamily="2"/>
            </a:rPr>
            <a:t>La spécificité et l'invisibilité des besoins des jeunes </a:t>
          </a:r>
          <a:r>
            <a:rPr lang="fr-FR" sz="1650" b="0" i="0" u="none" strike="noStrike" kern="1200" cap="none" spc="0" baseline="0" dirty="0" err="1">
              <a:uFillTx/>
              <a:latin typeface="Poppins" pitchFamily="2"/>
              <a:ea typeface="+mn-ea"/>
              <a:cs typeface="Poppins" pitchFamily="2"/>
            </a:rPr>
            <a:t>im</a:t>
          </a:r>
          <a:r>
            <a:rPr lang="fr-FR" sz="1650" b="0" i="0" u="none" strike="noStrike" kern="1200" cap="none" spc="0" baseline="0" dirty="0">
              <a:uFillTx/>
              <a:latin typeface="Poppins" pitchFamily="2"/>
              <a:ea typeface="+mn-ea"/>
              <a:cs typeface="Poppins" pitchFamily="2"/>
            </a:rPr>
            <a:t>/</a:t>
          </a:r>
          <a:r>
            <a:rPr lang="fr-FR" sz="1650" b="0" i="0" u="none" strike="noStrike" kern="1200" cap="none" spc="0" baseline="0" dirty="0" err="1">
              <a:uFillTx/>
              <a:latin typeface="Poppins" pitchFamily="2"/>
              <a:ea typeface="+mn-ea"/>
              <a:cs typeface="Poppins" pitchFamily="2"/>
            </a:rPr>
            <a:t>migrant.e.s</a:t>
          </a:r>
          <a:r>
            <a:rPr lang="fr-FR" sz="1650" b="0" i="0" u="none" strike="noStrike" kern="1200" cap="none" spc="0" baseline="0" dirty="0">
              <a:uFillTx/>
              <a:latin typeface="Poppins" pitchFamily="2"/>
              <a:ea typeface="+mn-ea"/>
              <a:cs typeface="Poppins" pitchFamily="2"/>
            </a:rPr>
            <a:t> </a:t>
          </a:r>
          <a:r>
            <a:rPr lang="fr-FR" sz="1650" b="0" i="0" u="none" strike="noStrike" kern="1200" cap="none" spc="0" baseline="0" dirty="0" err="1">
              <a:uFillTx/>
              <a:latin typeface="Poppins" pitchFamily="2"/>
              <a:ea typeface="+mn-ea"/>
              <a:cs typeface="Poppins" pitchFamily="2"/>
            </a:rPr>
            <a:t>racisé.e.s</a:t>
          </a:r>
          <a:r>
            <a:rPr lang="fr-FR" sz="1650" b="0" i="0" u="none" strike="noStrike" kern="1200" cap="none" spc="0" baseline="0" dirty="0">
              <a:uFillTx/>
              <a:latin typeface="Poppins" pitchFamily="2"/>
              <a:ea typeface="+mn-ea"/>
              <a:cs typeface="Poppins" pitchFamily="2"/>
            </a:rPr>
            <a:t> et autochtones. / </a:t>
          </a:r>
          <a:r>
            <a:rPr lang="fr-FR" sz="1650" b="0" i="1" u="none" strike="noStrike" kern="1200" cap="none" spc="0" baseline="0" dirty="0">
              <a:uFillTx/>
              <a:latin typeface="Poppins" pitchFamily="2"/>
              <a:ea typeface="+mn-ea"/>
              <a:cs typeface="Poppins" pitchFamily="2"/>
            </a:rPr>
            <a:t>The specifc and invisible needs of youth immigrants, racialized youth, and indigenous youth. </a:t>
          </a:r>
          <a:endParaRPr lang="fr-CA" sz="1650" b="0" i="1" u="none" strike="noStrike" kern="1200" cap="none" spc="0" baseline="0" dirty="0">
            <a:uFillTx/>
            <a:latin typeface="Poppins" pitchFamily="2"/>
            <a:ea typeface="+mn-ea"/>
            <a:cs typeface="Poppins" pitchFamily="2"/>
          </a:endParaRPr>
        </a:p>
      </dsp:txBody>
      <dsp:txXfrm>
        <a:off x="9562952" y="1936936"/>
        <a:ext cx="2654942" cy="2654942"/>
      </dsp:txXfrm>
    </dsp:sp>
    <dsp:sp modelId="{62FDA428-D3D9-9E4F-A073-F7721F180DB0}">
      <dsp:nvSpPr>
        <dsp:cNvPr id="0" name=""/>
        <dsp:cNvSpPr/>
      </dsp:nvSpPr>
      <dsp:spPr>
        <a:xfrm>
          <a:off x="12016819" y="1387080"/>
          <a:ext cx="3754654" cy="3754654"/>
        </a:xfrm>
        <a:prstGeom prst="ellipse">
          <a:avLst/>
        </a:prstGeom>
        <a:solidFill>
          <a:schemeClr val="accent2">
            <a:alpha val="50000"/>
            <a:hueOff val="6443614"/>
            <a:satOff val="-18493"/>
            <a:lumOff val="-29609"/>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206631" tIns="30480" rIns="206631" bIns="30480" numCol="1" spcCol="1270" anchor="ctr" anchorCtr="0">
          <a:noAutofit/>
        </a:bodyPr>
        <a:lstStyle/>
        <a:p>
          <a:pPr marL="0" lvl="0" indent="0" algn="ctr" defTabSz="1066800">
            <a:lnSpc>
              <a:spcPct val="90000"/>
            </a:lnSpc>
            <a:spcBef>
              <a:spcPct val="0"/>
            </a:spcBef>
            <a:spcAft>
              <a:spcPct val="35000"/>
            </a:spcAft>
            <a:buNone/>
          </a:pPr>
          <a:r>
            <a:rPr lang="fr-CA" sz="2400" b="0" i="0" u="none" strike="noStrike" kern="1200" cap="none" spc="0" baseline="0" dirty="0">
              <a:uFillTx/>
              <a:latin typeface="Poppins" pitchFamily="2"/>
              <a:ea typeface="+mn-ea"/>
              <a:cs typeface="Poppins" pitchFamily="2"/>
            </a:rPr>
            <a:t>Pratiques prometteuses / </a:t>
          </a:r>
          <a:r>
            <a:rPr lang="fr-CA" sz="2400" b="0" i="1" u="none" strike="noStrike" kern="1200" cap="none" spc="0" baseline="0" dirty="0">
              <a:uFillTx/>
              <a:latin typeface="Poppins" pitchFamily="2"/>
              <a:ea typeface="+mn-ea"/>
              <a:cs typeface="Poppins" pitchFamily="2"/>
            </a:rPr>
            <a:t>Promising practices</a:t>
          </a:r>
        </a:p>
      </dsp:txBody>
      <dsp:txXfrm>
        <a:off x="12566675" y="1936936"/>
        <a:ext cx="2654942" cy="265494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FA8E4E5-67FC-C04A-B3B4-6437A84B7054}">
      <dsp:nvSpPr>
        <dsp:cNvPr id="0" name=""/>
        <dsp:cNvSpPr/>
      </dsp:nvSpPr>
      <dsp:spPr>
        <a:xfrm>
          <a:off x="1080636" y="1243228"/>
          <a:ext cx="4290045" cy="3750039"/>
        </a:xfrm>
        <a:prstGeom prst="rightArrow">
          <a:avLst>
            <a:gd name="adj1" fmla="val 70000"/>
            <a:gd name="adj2" fmla="val 50000"/>
          </a:avLst>
        </a:prstGeom>
        <a:solidFill>
          <a:schemeClr val="accent3">
            <a:alpha val="90000"/>
            <a:tint val="4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35560" tIns="8890" rIns="17780" bIns="8890" numCol="1" spcCol="1270" anchor="ctr" anchorCtr="0">
          <a:noAutofit/>
        </a:bodyPr>
        <a:lstStyle/>
        <a:p>
          <a:pPr marL="114300" lvl="1" indent="-114300" algn="l" defTabSz="622300">
            <a:lnSpc>
              <a:spcPct val="100000"/>
            </a:lnSpc>
            <a:spcBef>
              <a:spcPct val="0"/>
            </a:spcBef>
            <a:spcAft>
              <a:spcPct val="15000"/>
            </a:spcAft>
            <a:buChar char="•"/>
          </a:pPr>
          <a:r>
            <a:rPr lang="fr-CA" sz="1400" b="0" i="0" kern="1200" baseline="0" dirty="0"/>
            <a:t>Travailler ensemble (communication entre services et  </a:t>
          </a:r>
          <a:r>
            <a:rPr lang="fr-CA" sz="1400" b="0" i="0" kern="1200" baseline="0" dirty="0" err="1"/>
            <a:t>intervenant.e.s</a:t>
          </a:r>
          <a:r>
            <a:rPr lang="fr-CA" sz="1400" b="0" i="0" kern="1200" baseline="0" dirty="0"/>
            <a:t>) / working together (communication between services and workers)</a:t>
          </a:r>
          <a:endParaRPr lang="en-CA" sz="1400" kern="1200" dirty="0"/>
        </a:p>
        <a:p>
          <a:pPr marL="114300" lvl="1" indent="-114300" algn="l" defTabSz="622300">
            <a:lnSpc>
              <a:spcPct val="100000"/>
            </a:lnSpc>
            <a:spcBef>
              <a:spcPct val="0"/>
            </a:spcBef>
            <a:spcAft>
              <a:spcPct val="15000"/>
            </a:spcAft>
            <a:buChar char="•"/>
          </a:pPr>
          <a:r>
            <a:rPr lang="fr-CA" sz="1400" b="0" i="0" kern="1200" baseline="0" dirty="0"/>
            <a:t>Liaison</a:t>
          </a:r>
          <a:endParaRPr lang="en-CA" sz="1400" kern="1200" dirty="0"/>
        </a:p>
        <a:p>
          <a:pPr marL="114300" lvl="1" indent="-114300" algn="l" defTabSz="622300">
            <a:lnSpc>
              <a:spcPct val="100000"/>
            </a:lnSpc>
            <a:spcBef>
              <a:spcPct val="0"/>
            </a:spcBef>
            <a:spcAft>
              <a:spcPct val="15000"/>
            </a:spcAft>
            <a:buChar char="•"/>
          </a:pPr>
          <a:r>
            <a:rPr lang="fr-CA" sz="1400" b="0" i="0" kern="1200" baseline="0" dirty="0"/>
            <a:t>Formations croisées / group training</a:t>
          </a:r>
          <a:endParaRPr lang="en-CA" sz="1400" kern="1200" dirty="0"/>
        </a:p>
      </dsp:txBody>
      <dsp:txXfrm>
        <a:off x="2153147" y="1805734"/>
        <a:ext cx="2091396" cy="2625027"/>
      </dsp:txXfrm>
    </dsp:sp>
    <dsp:sp modelId="{12A3BE88-FA55-504D-974F-8C23809DE749}">
      <dsp:nvSpPr>
        <dsp:cNvPr id="0" name=""/>
        <dsp:cNvSpPr/>
      </dsp:nvSpPr>
      <dsp:spPr>
        <a:xfrm>
          <a:off x="8125" y="2045736"/>
          <a:ext cx="2145022" cy="2145022"/>
        </a:xfrm>
        <a:prstGeom prst="ellipse">
          <a:avLst/>
        </a:prstGeom>
        <a:gradFill rotWithShape="0">
          <a:gsLst>
            <a:gs pos="0">
              <a:schemeClr val="accent3">
                <a:alpha val="90000"/>
                <a:hueOff val="0"/>
                <a:satOff val="0"/>
                <a:lumOff val="0"/>
                <a:alphaOff val="0"/>
                <a:satMod val="103000"/>
                <a:lumMod val="102000"/>
                <a:tint val="94000"/>
              </a:schemeClr>
            </a:gs>
            <a:gs pos="50000">
              <a:schemeClr val="accent3">
                <a:alpha val="90000"/>
                <a:hueOff val="0"/>
                <a:satOff val="0"/>
                <a:lumOff val="0"/>
                <a:alphaOff val="0"/>
                <a:satMod val="110000"/>
                <a:lumMod val="100000"/>
                <a:shade val="100000"/>
              </a:schemeClr>
            </a:gs>
            <a:gs pos="100000">
              <a:schemeClr val="accent3">
                <a:alpha val="90000"/>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fr-CA" sz="1800" b="0" i="0" kern="1200" baseline="0"/>
            <a:t>Soutenir des organisations résilientes</a:t>
          </a:r>
          <a:endParaRPr lang="en-CA" sz="1800" kern="1200"/>
        </a:p>
      </dsp:txBody>
      <dsp:txXfrm>
        <a:off x="322256" y="2359867"/>
        <a:ext cx="1516760" cy="1516760"/>
      </dsp:txXfrm>
    </dsp:sp>
    <dsp:sp modelId="{3EC2245C-D29D-0240-BC3C-FEFFBDC4CBE2}">
      <dsp:nvSpPr>
        <dsp:cNvPr id="0" name=""/>
        <dsp:cNvSpPr/>
      </dsp:nvSpPr>
      <dsp:spPr>
        <a:xfrm>
          <a:off x="6711320" y="1243228"/>
          <a:ext cx="4290045" cy="3750039"/>
        </a:xfrm>
        <a:prstGeom prst="rightArrow">
          <a:avLst>
            <a:gd name="adj1" fmla="val 70000"/>
            <a:gd name="adj2" fmla="val 50000"/>
          </a:avLst>
        </a:prstGeom>
        <a:solidFill>
          <a:schemeClr val="accent3">
            <a:alpha val="90000"/>
            <a:tint val="4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35560" tIns="8890" rIns="17780" bIns="8890" numCol="1" spcCol="1270" anchor="ctr" anchorCtr="0">
          <a:noAutofit/>
        </a:bodyPr>
        <a:lstStyle/>
        <a:p>
          <a:pPr marL="0" lvl="0" indent="0" algn="ctr" defTabSz="622300">
            <a:lnSpc>
              <a:spcPct val="100000"/>
            </a:lnSpc>
            <a:spcBef>
              <a:spcPct val="0"/>
            </a:spcBef>
            <a:spcAft>
              <a:spcPct val="35000"/>
            </a:spcAft>
            <a:buNone/>
          </a:pPr>
          <a:r>
            <a:rPr lang="fr-CA" sz="1400" b="0" i="0" kern="1200" baseline="0" dirty="0"/>
            <a:t>La parole des </a:t>
          </a:r>
          <a:r>
            <a:rPr lang="fr-CA" sz="1400" b="0" i="0" kern="1200" baseline="0" dirty="0" err="1"/>
            <a:t>intervenant.e.s</a:t>
          </a:r>
          <a:r>
            <a:rPr lang="fr-CA" sz="1400" b="0" i="0" kern="1200" baseline="0" dirty="0"/>
            <a:t> est ambivalent à cet égard / The opinion of workers is mixed in this regard</a:t>
          </a:r>
          <a:endParaRPr lang="en-CA" sz="1400" kern="1200" dirty="0"/>
        </a:p>
      </dsp:txBody>
      <dsp:txXfrm>
        <a:off x="7783831" y="1805734"/>
        <a:ext cx="2091396" cy="2625027"/>
      </dsp:txXfrm>
    </dsp:sp>
    <dsp:sp modelId="{4B23017A-AAC3-1442-B338-D9DFD1C8C19A}">
      <dsp:nvSpPr>
        <dsp:cNvPr id="0" name=""/>
        <dsp:cNvSpPr/>
      </dsp:nvSpPr>
      <dsp:spPr>
        <a:xfrm>
          <a:off x="5638809" y="2045736"/>
          <a:ext cx="2145022" cy="2145022"/>
        </a:xfrm>
        <a:prstGeom prst="ellipse">
          <a:avLst/>
        </a:prstGeom>
        <a:gradFill rotWithShape="0">
          <a:gsLst>
            <a:gs pos="0">
              <a:schemeClr val="accent3">
                <a:alpha val="90000"/>
                <a:hueOff val="0"/>
                <a:satOff val="0"/>
                <a:lumOff val="0"/>
                <a:alphaOff val="-20000"/>
                <a:satMod val="103000"/>
                <a:lumMod val="102000"/>
                <a:tint val="94000"/>
              </a:schemeClr>
            </a:gs>
            <a:gs pos="50000">
              <a:schemeClr val="accent3">
                <a:alpha val="90000"/>
                <a:hueOff val="0"/>
                <a:satOff val="0"/>
                <a:lumOff val="0"/>
                <a:alphaOff val="-20000"/>
                <a:satMod val="110000"/>
                <a:lumMod val="100000"/>
                <a:shade val="100000"/>
              </a:schemeClr>
            </a:gs>
            <a:gs pos="100000">
              <a:schemeClr val="accent3">
                <a:alpha val="90000"/>
                <a:hueOff val="0"/>
                <a:satOff val="0"/>
                <a:lumOff val="0"/>
                <a:alphaOff val="-2000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fr-CA" sz="1800" b="0" i="0" kern="1200" baseline="0"/>
            <a:t>Besoin de standards en santé mentale? </a:t>
          </a:r>
          <a:endParaRPr lang="en-CA" sz="1800" kern="1200"/>
        </a:p>
      </dsp:txBody>
      <dsp:txXfrm>
        <a:off x="5952940" y="2359867"/>
        <a:ext cx="1516760" cy="1516760"/>
      </dsp:txXfrm>
    </dsp:sp>
    <dsp:sp modelId="{D41A19B2-3496-9F4B-A546-4A403AAFA1D1}">
      <dsp:nvSpPr>
        <dsp:cNvPr id="0" name=""/>
        <dsp:cNvSpPr/>
      </dsp:nvSpPr>
      <dsp:spPr>
        <a:xfrm>
          <a:off x="12342004" y="1243228"/>
          <a:ext cx="4290045" cy="3750039"/>
        </a:xfrm>
        <a:prstGeom prst="rightArrow">
          <a:avLst>
            <a:gd name="adj1" fmla="val 70000"/>
            <a:gd name="adj2" fmla="val 50000"/>
          </a:avLst>
        </a:prstGeom>
        <a:solidFill>
          <a:schemeClr val="accent3">
            <a:alpha val="90000"/>
            <a:tint val="4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35560" tIns="8890" rIns="17780" bIns="8890" numCol="1" spcCol="1270" anchor="ctr" anchorCtr="0">
          <a:noAutofit/>
        </a:bodyPr>
        <a:lstStyle/>
        <a:p>
          <a:pPr marL="0" lvl="0" indent="0" algn="ctr" defTabSz="622300">
            <a:lnSpc>
              <a:spcPct val="100000"/>
            </a:lnSpc>
            <a:spcBef>
              <a:spcPct val="0"/>
            </a:spcBef>
            <a:spcAft>
              <a:spcPct val="35000"/>
            </a:spcAft>
            <a:buNone/>
          </a:pPr>
          <a:r>
            <a:rPr lang="fr-CA" sz="1400" b="0" i="0" kern="1200" baseline="0" dirty="0"/>
            <a:t>Luttes interreliées / interrelated struggles</a:t>
          </a:r>
          <a:endParaRPr lang="en-CA" sz="1400" kern="1200" dirty="0"/>
        </a:p>
      </dsp:txBody>
      <dsp:txXfrm>
        <a:off x="13414516" y="1805734"/>
        <a:ext cx="2091396" cy="2625027"/>
      </dsp:txXfrm>
    </dsp:sp>
    <dsp:sp modelId="{C023B572-A984-814E-AE79-95FC3DD5A017}">
      <dsp:nvSpPr>
        <dsp:cNvPr id="0" name=""/>
        <dsp:cNvSpPr/>
      </dsp:nvSpPr>
      <dsp:spPr>
        <a:xfrm>
          <a:off x="11269493" y="2045736"/>
          <a:ext cx="2145022" cy="2145022"/>
        </a:xfrm>
        <a:prstGeom prst="ellipse">
          <a:avLst/>
        </a:prstGeom>
        <a:gradFill rotWithShape="0">
          <a:gsLst>
            <a:gs pos="0">
              <a:schemeClr val="accent3">
                <a:alpha val="90000"/>
                <a:hueOff val="0"/>
                <a:satOff val="0"/>
                <a:lumOff val="0"/>
                <a:alphaOff val="-40000"/>
                <a:satMod val="103000"/>
                <a:lumMod val="102000"/>
                <a:tint val="94000"/>
              </a:schemeClr>
            </a:gs>
            <a:gs pos="50000">
              <a:schemeClr val="accent3">
                <a:alpha val="90000"/>
                <a:hueOff val="0"/>
                <a:satOff val="0"/>
                <a:lumOff val="0"/>
                <a:alphaOff val="-40000"/>
                <a:satMod val="110000"/>
                <a:lumMod val="100000"/>
                <a:shade val="100000"/>
              </a:schemeClr>
            </a:gs>
            <a:gs pos="100000">
              <a:schemeClr val="accent3">
                <a:alpha val="90000"/>
                <a:hueOff val="0"/>
                <a:satOff val="0"/>
                <a:lumOff val="0"/>
                <a:alphaOff val="-4000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fr-CA" sz="1800" b="0" i="0" kern="1200" baseline="0"/>
            <a:t>Les besoins des jeunes et intervenant.e.s se rejoindrent</a:t>
          </a:r>
          <a:endParaRPr lang="en-CA" sz="1800" kern="1200"/>
        </a:p>
      </dsp:txBody>
      <dsp:txXfrm>
        <a:off x="11583624" y="2359867"/>
        <a:ext cx="1516760" cy="1516760"/>
      </dsp:txXfrm>
    </dsp:sp>
  </dsp:spTree>
</dsp:drawing>
</file>

<file path=ppt/diagrams/layout1.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enn3">
  <dgm:title val=""/>
  <dgm:desc val=""/>
  <dgm:catLst>
    <dgm:cat type="relationship" pri="2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fallback" val="2D"/>
        </dgm:alg>
      </dgm:if>
      <dgm:else name="Name3">
        <dgm:alg type="lin">
          <dgm:param type="fallback" val="2D"/>
          <dgm:param type="linDir" val="fromR"/>
        </dgm:alg>
      </dgm:else>
    </dgm:choose>
    <dgm:shape xmlns:r="http://schemas.openxmlformats.org/officeDocument/2006/relationships" r:blip="">
      <dgm:adjLst/>
    </dgm:shape>
    <dgm:presOf/>
    <dgm:constrLst>
      <dgm:constr type="w" for="ch" ptType="node" refType="w"/>
      <dgm:constr type="h" for="ch" ptType="node" refType="w" refFor="ch" refPtType="node"/>
      <dgm:constr type="w" for="ch" forName="space" refType="w" refFor="ch" refPtType="node" fact="-0.2"/>
      <dgm:constr type="primFontSz" for="ch" ptType="node" op="equ" val="65"/>
    </dgm:constrLst>
    <dgm:ruleLst/>
    <dgm:forEach name="Name4" axis="ch" ptType="node">
      <dgm:layoutNode name="Name5" styleLbl="vennNode1">
        <dgm:varLst>
          <dgm:bulletEnabled val="1"/>
        </dgm:varLst>
        <dgm:alg type="tx">
          <dgm:param type="txAnchorVertCh" val="mid"/>
          <dgm:param type="txAnchorHorzCh" val="ctr"/>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w" fact="0.156"/>
          <dgm:constr type="rMarg" refType="w" fact="0.156"/>
        </dgm:constrLst>
        <dgm:ruleLst>
          <dgm:rule type="primFontSz" val="5" fact="NaN" max="NaN"/>
        </dgm:ruleLst>
      </dgm:layoutNode>
      <dgm:forEach name="Name6"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Process6">
  <dgm:title val=""/>
  <dgm:desc val=""/>
  <dgm:catLst>
    <dgm:cat type="process"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theList">
    <dgm:varLst>
      <dgm:dir/>
      <dgm:animLvl val="lvl"/>
      <dgm:resizeHandles val="exact"/>
    </dgm:varLst>
    <dgm:choose name="Name0">
      <dgm:if name="Name1" func="var" arg="dir" op="equ" val="norm">
        <dgm:alg type="lin">
          <dgm:param type="linDir" val="fromL"/>
          <dgm:param type="nodeHorzAlign" val="l"/>
        </dgm:alg>
      </dgm:if>
      <dgm:else name="Name2">
        <dgm:alg type="lin">
          <dgm:param type="linDir" val="fromR"/>
          <dgm:param type="nodeHorzAlign" val="r"/>
        </dgm:alg>
      </dgm:else>
    </dgm:choose>
    <dgm:shape xmlns:r="http://schemas.openxmlformats.org/officeDocument/2006/relationships" r:blip="">
      <dgm:adjLst/>
    </dgm:shape>
    <dgm:presOf/>
    <dgm:constrLst>
      <dgm:constr type="w" for="ch" forName="compNode" refType="w"/>
      <dgm:constr type="h" for="ch" forName="compNode" refType="w" refFor="ch" refForName="compNode" fact="0.7"/>
      <dgm:constr type="ctrY" for="ch" forName="compNode" refType="h" fact="0.5"/>
      <dgm:constr type="w" for="ch" forName="aSpace" refType="w" fact="0.05"/>
      <dgm:constr type="primFontSz" for="des" forName="childTextHidden" op="equ" val="65"/>
      <dgm:constr type="primFontSz" for="des" forName="parentText" op="equ"/>
    </dgm:constrLst>
    <dgm:ruleLst/>
    <dgm:forEach name="aNodeForEach" axis="ch" ptType="node">
      <dgm:layoutNode name="compNode">
        <dgm:alg type="composite">
          <dgm:param type="ar" val="1.43"/>
        </dgm:alg>
        <dgm:shape xmlns:r="http://schemas.openxmlformats.org/officeDocument/2006/relationships" r:blip="">
          <dgm:adjLst/>
        </dgm:shape>
        <dgm:presOf/>
        <dgm:choose name="Name3">
          <dgm:if name="Name4" func="var" arg="dir" op="equ" val="norm">
            <dgm:constrLst>
              <dgm:constr type="w" for="ch" forName="childTextVisible" refType="w" fact="0.8"/>
              <dgm:constr type="h" for="ch" forName="childTextVisible" refType="h"/>
              <dgm:constr type="r" for="ch" forName="childTextVisible" refType="w"/>
              <dgm:constr type="w" for="ch" forName="childTextHidden" refType="w" fact="0.6"/>
              <dgm:constr type="h" for="ch" forName="childTextHidden" refType="h"/>
              <dgm:constr type="r" for="ch" forName="childTextHidden" refType="w"/>
              <dgm:constr type="l" for="ch" forName="parentText"/>
              <dgm:constr type="w" for="ch" forName="parentText" refType="w" fact="0.4"/>
              <dgm:constr type="h" for="ch" forName="parentText" refType="w" refFor="ch" refForName="parentText" op="equ"/>
              <dgm:constr type="ctrY" for="ch" forName="parentText" refType="h" fact="0.5"/>
            </dgm:constrLst>
          </dgm:if>
          <dgm:else name="Name5">
            <dgm:constrLst>
              <dgm:constr type="w" for="ch" forName="childTextVisible" refType="w" fact="0.8"/>
              <dgm:constr type="h" for="ch" forName="childTextVisible" refType="h"/>
              <dgm:constr type="l" for="ch" forName="childTextVisible"/>
              <dgm:constr type="w" for="ch" forName="childTextHidden" refType="w" fact="0.6"/>
              <dgm:constr type="h" for="ch" forName="childTextHidden" refType="h"/>
              <dgm:constr type="l" for="ch" forName="childTextHidden"/>
              <dgm:constr type="r" for="ch" forName="parentText" refType="w"/>
              <dgm:constr type="w" for="ch" forName="parentText" refType="w" fact="0.4"/>
              <dgm:constr type="h" for="ch" forName="parentText" refType="w" refFor="ch" refForName="parentText" op="equ"/>
              <dgm:constr type="ctrY" for="ch" forName="parentText" refType="h" fact="0.5"/>
            </dgm:constrLst>
          </dgm:else>
        </dgm:choose>
        <dgm:ruleLst/>
        <dgm:layoutNode name="noGeometry">
          <dgm:alg type="sp"/>
          <dgm:shape xmlns:r="http://schemas.openxmlformats.org/officeDocument/2006/relationships" r:blip="">
            <dgm:adjLst/>
          </dgm:shape>
          <dgm:presOf/>
          <dgm:constrLst/>
          <dgm:ruleLst/>
        </dgm:layoutNode>
        <dgm:layoutNode name="childTextVisible" styleLbl="bgAccFollowNode1">
          <dgm:varLst>
            <dgm:bulletEnabled val="1"/>
          </dgm:varLst>
          <dgm:alg type="sp"/>
          <dgm:choose name="Name6">
            <dgm:if name="Name7" func="var" arg="dir" op="equ" val="norm">
              <dgm:shape xmlns:r="http://schemas.openxmlformats.org/officeDocument/2006/relationships" type="rightArrow" r:blip="">
                <dgm:adjLst>
                  <dgm:adj idx="1" val="0.7"/>
                  <dgm:adj idx="2" val="0.5"/>
                </dgm:adjLst>
              </dgm:shape>
            </dgm:if>
            <dgm:else name="Name8">
              <dgm:shape xmlns:r="http://schemas.openxmlformats.org/officeDocument/2006/relationships" type="leftArrow" r:blip="">
                <dgm:adjLst>
                  <dgm:adj idx="1" val="0.7"/>
                  <dgm:adj idx="2" val="0.5"/>
                </dgm:adjLst>
              </dgm:shape>
            </dgm:else>
          </dgm:choose>
          <dgm:presOf axis="des" ptType="node"/>
          <dgm:constrLst/>
          <dgm:ruleLst/>
        </dgm:layoutNode>
        <dgm:layoutNode name="childTextHidden" styleLbl="bgAccFollowNode1">
          <dgm:choose name="Name9">
            <dgm:if name="Name10" axis="des followSib" ptType="node node" st="1 1" cnt="1 0" func="cnt" op="gte" val="1">
              <dgm:alg type="tx">
                <dgm:param type="stBulletLvl" val="1"/>
                <dgm:param type="txAnchorVertCh" val="mid"/>
              </dgm:alg>
            </dgm:if>
            <dgm:else name="Name11">
              <dgm:alg type="tx">
                <dgm:param type="stBulletLvl" val="2"/>
                <dgm:param type="txAnchorVertCh" val="mid"/>
              </dgm:alg>
            </dgm:else>
          </dgm:choose>
          <dgm:choose name="Name12">
            <dgm:if name="Name13" func="var" arg="dir" op="equ" val="norm">
              <dgm:shape xmlns:r="http://schemas.openxmlformats.org/officeDocument/2006/relationships" type="rightArrow" r:blip="" hideGeom="1">
                <dgm:adjLst>
                  <dgm:adj idx="1" val="0.7"/>
                  <dgm:adj idx="2" val="0.5"/>
                </dgm:adjLst>
              </dgm:shape>
            </dgm:if>
            <dgm:else name="Name14">
              <dgm:shape xmlns:r="http://schemas.openxmlformats.org/officeDocument/2006/relationships" type="leftArrow" r:blip="" hideGeom="1">
                <dgm:adjLst>
                  <dgm:adj idx="1" val="0.7"/>
                  <dgm:adj idx="2" val="0.5"/>
                </dgm:adjLst>
              </dgm:shape>
            </dgm:else>
          </dgm:choose>
          <dgm:presOf axis="des" ptType="node"/>
          <dgm:constrLst>
            <dgm:constr type="secFontSz" refType="primFontSz"/>
            <dgm:constr type="tMarg" refType="primFontSz" fact="0.05"/>
            <dgm:constr type="bMarg" refType="primFontSz" fact="0.05"/>
            <dgm:constr type="rMarg" refType="primFontSz" fact="0.1"/>
            <dgm:constr type="lMarg" refType="primFontSz" fact="0.2"/>
          </dgm:constrLst>
          <dgm:ruleLst>
            <dgm:rule type="primFontSz" val="5" fact="NaN" max="NaN"/>
          </dgm:ruleLst>
        </dgm:layoutNode>
        <dgm:layoutNode name="parentText" styleLbl="node1">
          <dgm:varLst>
            <dgm:chMax val="1"/>
            <dgm:bulletEnabled val="1"/>
          </dgm:varLst>
          <dgm:alg type="tx"/>
          <dgm:shape xmlns:r="http://schemas.openxmlformats.org/officeDocument/2006/relationships" type="ellipse" r:blip="">
            <dgm:adjLst/>
          </dgm:shape>
          <dgm:presOf axis="self"/>
          <dgm:constrLst>
            <dgm:constr type="primFontSz" val="65"/>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choose name="Name15">
        <dgm:if name="Name16" axis="self" ptType="node" func="revPos" op="gte" val="2">
          <dgm:layoutNode name="aSpace">
            <dgm:alg type="sp"/>
            <dgm:shape xmlns:r="http://schemas.openxmlformats.org/officeDocument/2006/relationships" r:blip="">
              <dgm:adjLst/>
            </dgm:shape>
            <dgm:presOf/>
            <dgm:constrLst/>
            <dgm:ruleLst/>
          </dgm:layoutNode>
        </dgm:if>
        <dgm:else name="Name17"/>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Google Shape;3;n">
            <a:extLst>
              <a:ext uri="{FF2B5EF4-FFF2-40B4-BE49-F238E27FC236}">
                <a16:creationId xmlns:a16="http://schemas.microsoft.com/office/drawing/2014/main" id="{8350ECE7-FBFC-0F68-3B3E-B8256608C9EC}"/>
              </a:ext>
            </a:extLst>
          </p:cNvPr>
          <p:cNvSpPr>
            <a:spLocks noGrp="1" noRot="1" noChangeAspect="1"/>
          </p:cNvSpPr>
          <p:nvPr>
            <p:ph type="sldImg" idx="2"/>
          </p:nvPr>
        </p:nvSpPr>
        <p:spPr>
          <a:xfrm>
            <a:off x="1143228" y="685800"/>
            <a:ext cx="4572228" cy="3429000"/>
          </a:xfrm>
          <a:prstGeom prst="rect">
            <a:avLst/>
          </a:prstGeom>
          <a:noFill/>
          <a:ln w="9528" cap="flat">
            <a:solidFill>
              <a:srgbClr val="000000"/>
            </a:solidFill>
            <a:prstDash val="solid"/>
            <a:round/>
          </a:ln>
        </p:spPr>
      </p:sp>
      <p:sp>
        <p:nvSpPr>
          <p:cNvPr id="3" name="Google Shape;4;n">
            <a:extLst>
              <a:ext uri="{FF2B5EF4-FFF2-40B4-BE49-F238E27FC236}">
                <a16:creationId xmlns:a16="http://schemas.microsoft.com/office/drawing/2014/main" id="{0B9FC3FF-064F-3B57-8553-5CA30F9ABD0E}"/>
              </a:ext>
            </a:extLst>
          </p:cNvPr>
          <p:cNvSpPr txBox="1">
            <a:spLocks noGrp="1"/>
          </p:cNvSpPr>
          <p:nvPr>
            <p:ph type="body" sz="quarter" idx="3"/>
          </p:nvPr>
        </p:nvSpPr>
        <p:spPr>
          <a:xfrm>
            <a:off x="685800" y="4343400"/>
            <a:ext cx="5486400" cy="4114800"/>
          </a:xfrm>
          <a:prstGeom prst="rect">
            <a:avLst/>
          </a:prstGeom>
          <a:noFill/>
          <a:ln>
            <a:noFill/>
          </a:ln>
        </p:spPr>
        <p:txBody>
          <a:bodyPr vert="horz" wrap="square" lIns="91421" tIns="91421" rIns="91421" bIns="91421" anchor="t" anchorCtr="0" compatLnSpc="1">
            <a:noAutofit/>
          </a:bodyPr>
          <a:lstStyle/>
          <a:p>
            <a:pPr lvl="0"/>
            <a:endParaRPr lang="en-CA"/>
          </a:p>
        </p:txBody>
      </p:sp>
    </p:spTree>
    <p:extLst>
      <p:ext uri="{BB962C8B-B14F-4D97-AF65-F5344CB8AC3E}">
        <p14:creationId xmlns:p14="http://schemas.microsoft.com/office/powerpoint/2010/main" val="132687320"/>
      </p:ext>
    </p:extLst>
  </p:cSld>
  <p:clrMap bg1="lt1" tx1="dk1" bg2="lt2" tx2="dk2" accent1="accent1" accent2="accent2" accent3="accent3" accent4="accent4" accent5="accent5" accent6="accent6" hlink="hlink" folHlink="folHlink"/>
  <p:notesStyle>
    <a:lvl1pPr marL="457200" marR="0" lvl="0" indent="-298451" algn="l" defTabSz="914400" rtl="0" fontAlgn="auto" hangingPunct="1">
      <a:lnSpc>
        <a:spcPct val="100000"/>
      </a:lnSpc>
      <a:spcBef>
        <a:spcPts val="0"/>
      </a:spcBef>
      <a:spcAft>
        <a:spcPts val="0"/>
      </a:spcAft>
      <a:buClr>
        <a:srgbClr val="000000"/>
      </a:buClr>
      <a:buSzPts val="1100"/>
      <a:buFont typeface="Arial"/>
      <a:buChar char="●"/>
      <a:tabLst/>
      <a:defRPr lang="en-CA" sz="1100" b="0" i="0" u="none" strike="noStrike" kern="0" cap="none" spc="0" baseline="0">
        <a:solidFill>
          <a:srgbClr val="000000"/>
        </a:solidFill>
        <a:uFillTx/>
        <a:latin typeface="Arial"/>
        <a:ea typeface="Arial"/>
        <a:cs typeface="Arial"/>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Google Shape;124;p2:notes">
            <a:extLst>
              <a:ext uri="{FF2B5EF4-FFF2-40B4-BE49-F238E27FC236}">
                <a16:creationId xmlns:a16="http://schemas.microsoft.com/office/drawing/2014/main" id="{C8290A57-1F5F-6FAC-C831-3F020F894DFB}"/>
              </a:ext>
            </a:extLst>
          </p:cNvPr>
          <p:cNvSpPr txBox="1">
            <a:spLocks noGrp="1"/>
          </p:cNvSpPr>
          <p:nvPr>
            <p:ph type="body" sz="quarter" idx="1"/>
          </p:nvPr>
        </p:nvSpPr>
        <p:spPr/>
        <p:txBody>
          <a:bodyPr/>
          <a:lstStyle/>
          <a:p>
            <a:endParaRPr lang="fr-CA"/>
          </a:p>
        </p:txBody>
      </p:sp>
      <p:sp>
        <p:nvSpPr>
          <p:cNvPr id="3" name="Google Shape;125;p2:notes">
            <a:extLst>
              <a:ext uri="{FF2B5EF4-FFF2-40B4-BE49-F238E27FC236}">
                <a16:creationId xmlns:a16="http://schemas.microsoft.com/office/drawing/2014/main" id="{85E828DE-9006-65BD-D53B-0A14ADCEEE4C}"/>
              </a:ext>
            </a:extLst>
          </p:cNvPr>
          <p:cNvSpPr>
            <a:spLocks noGrp="1" noRot="1" noChangeAspect="1"/>
          </p:cNvSpPr>
          <p:nvPr>
            <p:ph type="sldImg"/>
          </p:nvPr>
        </p:nvSpPr>
        <p:spPr>
          <a:xfrm>
            <a:off x="381000" y="685800"/>
            <a:ext cx="6096000" cy="3429000"/>
          </a:xfr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Google Shape;176;p6:notes">
            <a:extLst>
              <a:ext uri="{FF2B5EF4-FFF2-40B4-BE49-F238E27FC236}">
                <a16:creationId xmlns:a16="http://schemas.microsoft.com/office/drawing/2014/main" id="{A2518645-3EA9-567D-D2E0-12D930823EB7}"/>
              </a:ext>
            </a:extLst>
          </p:cNvPr>
          <p:cNvSpPr txBox="1">
            <a:spLocks noGrp="1"/>
          </p:cNvSpPr>
          <p:nvPr>
            <p:ph type="body" sz="quarter" idx="1"/>
          </p:nvPr>
        </p:nvSpPr>
        <p:spPr/>
        <p:txBody>
          <a:bodyPr/>
          <a:lstStyle/>
          <a:p>
            <a:pPr marL="0" marR="0" lvl="0" indent="0" algn="l" defTabSz="844548" rtl="0" fontAlgn="auto" hangingPunct="1">
              <a:lnSpc>
                <a:spcPct val="100000"/>
              </a:lnSpc>
              <a:spcBef>
                <a:spcPts val="0"/>
              </a:spcBef>
              <a:spcAft>
                <a:spcPts val="800"/>
              </a:spcAft>
              <a:buNone/>
              <a:tabLst/>
              <a:defRPr sz="1800" b="0" i="0" u="none" strike="noStrike" kern="0" cap="none" spc="0" baseline="0">
                <a:solidFill>
                  <a:srgbClr val="000000"/>
                </a:solidFill>
                <a:uFillTx/>
              </a:defRPr>
            </a:pPr>
            <a:endParaRPr lang="fr-CA" sz="1900" b="1" i="0" u="none" strike="noStrike" kern="1200" cap="none" spc="0" baseline="0" dirty="0">
              <a:solidFill>
                <a:srgbClr val="000000"/>
              </a:solidFill>
              <a:uFillTx/>
              <a:latin typeface="Roboto" pitchFamily="2"/>
              <a:ea typeface="Roboto" pitchFamily="2"/>
              <a:cs typeface="Roboto" pitchFamily="2"/>
            </a:endParaRPr>
          </a:p>
          <a:p>
            <a:pPr marL="0" marR="0" lvl="0" indent="0" algn="l" defTabSz="844548" rtl="0" fontAlgn="auto" hangingPunct="1">
              <a:lnSpc>
                <a:spcPct val="100000"/>
              </a:lnSpc>
              <a:spcBef>
                <a:spcPts val="0"/>
              </a:spcBef>
              <a:spcAft>
                <a:spcPts val="800"/>
              </a:spcAft>
              <a:buNone/>
              <a:tabLst/>
              <a:defRPr sz="1800" b="0" i="0" u="none" strike="noStrike" kern="0" cap="none" spc="0" baseline="0">
                <a:solidFill>
                  <a:srgbClr val="000000"/>
                </a:solidFill>
                <a:uFillTx/>
              </a:defRPr>
            </a:pPr>
            <a:r>
              <a:rPr lang="fr-CA" sz="1900" b="1" i="0" u="none" strike="noStrike" kern="1200" cap="none" spc="0" baseline="0" dirty="0">
                <a:solidFill>
                  <a:srgbClr val="000000"/>
                </a:solidFill>
                <a:uFillTx/>
                <a:latin typeface="Roboto" pitchFamily="2"/>
                <a:ea typeface="Roboto" pitchFamily="2"/>
                <a:cs typeface="Roboto" pitchFamily="2"/>
              </a:rPr>
              <a:t>Perceptions of </a:t>
            </a:r>
            <a:r>
              <a:rPr lang="fr-CA" sz="1900" b="1" i="0" u="none" strike="noStrike" kern="1200" cap="none" spc="0" baseline="0" dirty="0" err="1">
                <a:solidFill>
                  <a:srgbClr val="000000"/>
                </a:solidFill>
                <a:uFillTx/>
                <a:latin typeface="Roboto" pitchFamily="2"/>
                <a:ea typeface="Roboto" pitchFamily="2"/>
                <a:cs typeface="Roboto" pitchFamily="2"/>
              </a:rPr>
              <a:t>youth</a:t>
            </a:r>
            <a:r>
              <a:rPr lang="fr-CA" sz="1900" b="1" i="0" u="none" strike="noStrike" kern="1200" cap="none" spc="0" baseline="0" dirty="0">
                <a:solidFill>
                  <a:srgbClr val="000000"/>
                </a:solidFill>
                <a:uFillTx/>
                <a:latin typeface="Roboto" pitchFamily="2"/>
                <a:ea typeface="Roboto" pitchFamily="2"/>
                <a:cs typeface="Roboto" pitchFamily="2"/>
              </a:rPr>
              <a:t> </a:t>
            </a:r>
            <a:r>
              <a:rPr lang="fr-CA" sz="1900" b="1" i="0" u="none" strike="noStrike" kern="1200" cap="none" spc="0" baseline="0" dirty="0" err="1">
                <a:solidFill>
                  <a:srgbClr val="000000"/>
                </a:solidFill>
                <a:uFillTx/>
                <a:latin typeface="Roboto" pitchFamily="2"/>
                <a:ea typeface="Roboto" pitchFamily="2"/>
                <a:cs typeface="Roboto" pitchFamily="2"/>
              </a:rPr>
              <a:t>needs</a:t>
            </a:r>
            <a:endParaRPr lang="fr-CA" sz="1900" b="1" i="0" u="none" strike="noStrike" kern="1200" cap="none" spc="0" baseline="0" dirty="0">
              <a:solidFill>
                <a:srgbClr val="000000"/>
              </a:solidFill>
              <a:uFillTx/>
              <a:latin typeface="Roboto" pitchFamily="2"/>
              <a:ea typeface="Roboto" pitchFamily="2"/>
              <a:cs typeface="Roboto" pitchFamily="2"/>
            </a:endParaRPr>
          </a:p>
          <a:p>
            <a:pPr marL="114300" marR="0" lvl="1" indent="-114300" algn="l" defTabSz="666753" rtl="0" fontAlgn="auto" hangingPunct="1">
              <a:lnSpc>
                <a:spcPct val="100000"/>
              </a:lnSpc>
              <a:spcBef>
                <a:spcPts val="0"/>
              </a:spcBef>
              <a:spcAft>
                <a:spcPts val="300"/>
              </a:spcAft>
              <a:buSzPct val="100000"/>
              <a:buChar char="•"/>
              <a:tabLst/>
              <a:defRPr sz="1800" b="0" i="0" u="none" strike="noStrike" kern="0" cap="none" spc="0" baseline="0">
                <a:solidFill>
                  <a:srgbClr val="000000"/>
                </a:solidFill>
                <a:uFillTx/>
              </a:defRPr>
            </a:pPr>
            <a:r>
              <a:rPr lang="fr-CA" sz="1500" b="0" i="0" u="none" strike="noStrike" kern="1200" cap="none" spc="0" baseline="0" dirty="0" err="1">
                <a:solidFill>
                  <a:srgbClr val="000000"/>
                </a:solidFill>
                <a:uFillTx/>
                <a:latin typeface="Roboto" pitchFamily="2"/>
                <a:ea typeface="Roboto" pitchFamily="2"/>
                <a:cs typeface="Roboto" pitchFamily="2"/>
              </a:rPr>
              <a:t>Stability</a:t>
            </a:r>
            <a:r>
              <a:rPr lang="fr-CA" sz="1500" b="0" i="0" u="none" strike="noStrike" kern="1200" cap="none" spc="0" baseline="0" dirty="0">
                <a:solidFill>
                  <a:srgbClr val="000000"/>
                </a:solidFill>
                <a:uFillTx/>
                <a:latin typeface="Roboto" pitchFamily="2"/>
                <a:ea typeface="Roboto" pitchFamily="2"/>
                <a:cs typeface="Roboto" pitchFamily="2"/>
              </a:rPr>
              <a:t> in care</a:t>
            </a:r>
          </a:p>
          <a:p>
            <a:pPr marL="114300" marR="0" lvl="1" indent="-114300" algn="l" defTabSz="666753" rtl="0" fontAlgn="auto" hangingPunct="1">
              <a:lnSpc>
                <a:spcPct val="100000"/>
              </a:lnSpc>
              <a:spcBef>
                <a:spcPts val="0"/>
              </a:spcBef>
              <a:spcAft>
                <a:spcPts val="300"/>
              </a:spcAft>
              <a:buSzPct val="100000"/>
              <a:buChar char="•"/>
              <a:tabLst/>
              <a:defRPr sz="1800" b="0" i="0" u="none" strike="noStrike" kern="0" cap="none" spc="0" baseline="0">
                <a:solidFill>
                  <a:srgbClr val="000000"/>
                </a:solidFill>
                <a:uFillTx/>
              </a:defRPr>
            </a:pPr>
            <a:r>
              <a:rPr lang="fr-CA" sz="1500" b="0" i="0" u="none" strike="noStrike" kern="1200" cap="none" spc="0" baseline="0" dirty="0" err="1">
                <a:solidFill>
                  <a:srgbClr val="000000"/>
                </a:solidFill>
                <a:uFillTx/>
                <a:latin typeface="Roboto" pitchFamily="2"/>
                <a:ea typeface="Roboto" pitchFamily="2"/>
                <a:cs typeface="Roboto" pitchFamily="2"/>
              </a:rPr>
              <a:t>Allow</a:t>
            </a:r>
            <a:r>
              <a:rPr lang="fr-CA" sz="1500" b="0" i="0" u="none" strike="noStrike" kern="1200" cap="none" spc="0" baseline="0" dirty="0">
                <a:solidFill>
                  <a:srgbClr val="000000"/>
                </a:solidFill>
                <a:uFillTx/>
                <a:latin typeface="Roboto" pitchFamily="2"/>
                <a:ea typeface="Roboto" pitchFamily="2"/>
                <a:cs typeface="Roboto" pitchFamily="2"/>
              </a:rPr>
              <a:t> </a:t>
            </a:r>
            <a:r>
              <a:rPr lang="fr-CA" sz="1500" b="0" i="0" u="none" strike="noStrike" kern="1200" cap="none" spc="0" baseline="0" dirty="0" err="1">
                <a:solidFill>
                  <a:srgbClr val="000000"/>
                </a:solidFill>
                <a:uFillTx/>
                <a:latin typeface="Roboto" pitchFamily="2"/>
                <a:ea typeface="Roboto" pitchFamily="2"/>
                <a:cs typeface="Roboto" pitchFamily="2"/>
              </a:rPr>
              <a:t>them</a:t>
            </a:r>
            <a:r>
              <a:rPr lang="fr-CA" sz="1500" b="0" i="0" u="none" strike="noStrike" kern="1200" cap="none" spc="0" baseline="0" dirty="0">
                <a:solidFill>
                  <a:srgbClr val="000000"/>
                </a:solidFill>
                <a:uFillTx/>
                <a:latin typeface="Roboto" pitchFamily="2"/>
                <a:ea typeface="Roboto" pitchFamily="2"/>
                <a:cs typeface="Roboto" pitchFamily="2"/>
              </a:rPr>
              <a:t> to </a:t>
            </a:r>
            <a:r>
              <a:rPr lang="fr-CA" sz="1500" b="0" i="0" u="none" strike="noStrike" kern="1200" cap="none" spc="0" baseline="0" dirty="0" err="1">
                <a:solidFill>
                  <a:srgbClr val="000000"/>
                </a:solidFill>
                <a:uFillTx/>
                <a:latin typeface="Roboto" pitchFamily="2"/>
                <a:ea typeface="Roboto" pitchFamily="2"/>
                <a:cs typeface="Roboto" pitchFamily="2"/>
              </a:rPr>
              <a:t>be</a:t>
            </a:r>
            <a:r>
              <a:rPr lang="fr-CA" sz="1500" b="0" i="0" u="none" strike="noStrike" kern="1200" cap="none" spc="0" baseline="0" dirty="0">
                <a:solidFill>
                  <a:srgbClr val="000000"/>
                </a:solidFill>
                <a:uFillTx/>
                <a:latin typeface="Roboto" pitchFamily="2"/>
                <a:ea typeface="Roboto" pitchFamily="2"/>
                <a:cs typeface="Roboto" pitchFamily="2"/>
              </a:rPr>
              <a:t> ambivalent</a:t>
            </a:r>
          </a:p>
          <a:p>
            <a:pPr marL="114300" marR="0" lvl="1" indent="-114300" algn="l" defTabSz="666753" rtl="0" fontAlgn="auto" hangingPunct="1">
              <a:lnSpc>
                <a:spcPct val="100000"/>
              </a:lnSpc>
              <a:spcBef>
                <a:spcPts val="0"/>
              </a:spcBef>
              <a:spcAft>
                <a:spcPts val="300"/>
              </a:spcAft>
              <a:buSzPct val="100000"/>
              <a:buChar char="•"/>
              <a:tabLst/>
              <a:defRPr sz="1800" b="0" i="0" u="none" strike="noStrike" kern="0" cap="none" spc="0" baseline="0">
                <a:solidFill>
                  <a:srgbClr val="000000"/>
                </a:solidFill>
                <a:uFillTx/>
              </a:defRPr>
            </a:pPr>
            <a:r>
              <a:rPr lang="fr-CA" sz="1500" b="0" i="0" u="none" strike="noStrike" kern="1200" cap="none" spc="0" baseline="0" dirty="0" err="1">
                <a:solidFill>
                  <a:srgbClr val="000000"/>
                </a:solidFill>
                <a:uFillTx/>
                <a:latin typeface="Roboto" pitchFamily="2"/>
                <a:ea typeface="Roboto" pitchFamily="2"/>
                <a:cs typeface="Roboto" pitchFamily="2"/>
              </a:rPr>
              <a:t>Development</a:t>
            </a:r>
            <a:r>
              <a:rPr lang="fr-CA" sz="1500" b="0" i="0" u="none" strike="noStrike" kern="1200" cap="none" spc="0" baseline="0" dirty="0">
                <a:solidFill>
                  <a:srgbClr val="000000"/>
                </a:solidFill>
                <a:uFillTx/>
                <a:latin typeface="Roboto" pitchFamily="2"/>
                <a:ea typeface="Roboto" pitchFamily="2"/>
                <a:cs typeface="Roboto" pitchFamily="2"/>
              </a:rPr>
              <a:t> of </a:t>
            </a:r>
            <a:r>
              <a:rPr lang="fr-CA" sz="1500" b="0" i="0" u="none" strike="noStrike" kern="1200" cap="none" spc="0" baseline="0" dirty="0" err="1">
                <a:solidFill>
                  <a:srgbClr val="000000"/>
                </a:solidFill>
                <a:uFillTx/>
                <a:latin typeface="Roboto" pitchFamily="2"/>
                <a:ea typeface="Roboto" pitchFamily="2"/>
                <a:cs typeface="Roboto" pitchFamily="2"/>
              </a:rPr>
              <a:t>autonomy</a:t>
            </a:r>
            <a:r>
              <a:rPr lang="fr-CA" sz="1500" b="0" i="0" u="none" strike="noStrike" kern="1200" cap="none" spc="0" baseline="0" dirty="0">
                <a:solidFill>
                  <a:srgbClr val="000000"/>
                </a:solidFill>
                <a:uFillTx/>
                <a:latin typeface="Roboto" pitchFamily="2"/>
                <a:ea typeface="Roboto" pitchFamily="2"/>
                <a:cs typeface="Roboto" pitchFamily="2"/>
              </a:rPr>
              <a:t> (</a:t>
            </a:r>
            <a:r>
              <a:rPr lang="fr-CA" sz="1500" b="0" i="0" u="none" strike="noStrike" kern="1200" cap="none" spc="0" baseline="0" dirty="0" err="1">
                <a:solidFill>
                  <a:srgbClr val="000000"/>
                </a:solidFill>
                <a:uFillTx/>
                <a:latin typeface="Roboto" pitchFamily="2"/>
                <a:ea typeface="Roboto" pitchFamily="2"/>
                <a:cs typeface="Roboto" pitchFamily="2"/>
              </a:rPr>
              <a:t>Rehab</a:t>
            </a:r>
            <a:r>
              <a:rPr lang="fr-CA" sz="1500" b="0" i="0" u="none" strike="noStrike" kern="1200" cap="none" spc="0" baseline="0" dirty="0">
                <a:solidFill>
                  <a:srgbClr val="000000"/>
                </a:solidFill>
                <a:uFillTx/>
                <a:latin typeface="Roboto" pitchFamily="2"/>
                <a:ea typeface="Roboto" pitchFamily="2"/>
                <a:cs typeface="Roboto" pitchFamily="2"/>
              </a:rPr>
              <a:t>. centers)</a:t>
            </a:r>
          </a:p>
          <a:p>
            <a:pPr marL="114300" marR="0" lvl="1" indent="-114300" algn="l" defTabSz="666753" rtl="0" fontAlgn="auto" hangingPunct="1">
              <a:lnSpc>
                <a:spcPct val="100000"/>
              </a:lnSpc>
              <a:spcBef>
                <a:spcPts val="0"/>
              </a:spcBef>
              <a:spcAft>
                <a:spcPts val="300"/>
              </a:spcAft>
              <a:buSzPct val="100000"/>
              <a:buChar char="•"/>
              <a:tabLst/>
              <a:defRPr sz="1800" b="0" i="0" u="none" strike="noStrike" kern="0" cap="none" spc="0" baseline="0">
                <a:solidFill>
                  <a:srgbClr val="000000"/>
                </a:solidFill>
                <a:uFillTx/>
              </a:defRPr>
            </a:pPr>
            <a:r>
              <a:rPr lang="fr-CA" sz="1500" b="0" i="0" u="none" strike="noStrike" kern="1200" cap="none" spc="0" baseline="0" dirty="0">
                <a:solidFill>
                  <a:srgbClr val="000000"/>
                </a:solidFill>
                <a:uFillTx/>
                <a:latin typeface="Roboto" pitchFamily="2"/>
                <a:ea typeface="Roboto" pitchFamily="2"/>
                <a:cs typeface="Roboto" pitchFamily="2"/>
              </a:rPr>
              <a:t>Recognition of traumas and of </a:t>
            </a:r>
            <a:r>
              <a:rPr lang="fr-CA" sz="1500" b="0" i="0" u="none" strike="noStrike" kern="1200" cap="none" spc="0" baseline="0" dirty="0" err="1">
                <a:solidFill>
                  <a:srgbClr val="000000"/>
                </a:solidFill>
                <a:uFillTx/>
                <a:latin typeface="Roboto" pitchFamily="2"/>
                <a:ea typeface="Roboto" pitchFamily="2"/>
                <a:cs typeface="Roboto" pitchFamily="2"/>
              </a:rPr>
              <a:t>resilience</a:t>
            </a:r>
            <a:endParaRPr lang="fr-CA" sz="1500" b="0" i="0" u="none" strike="noStrike" kern="1200" cap="none" spc="0" baseline="0" dirty="0">
              <a:solidFill>
                <a:srgbClr val="000000"/>
              </a:solidFill>
              <a:uFillTx/>
              <a:latin typeface="Roboto" pitchFamily="2"/>
              <a:ea typeface="Roboto" pitchFamily="2"/>
              <a:cs typeface="Roboto" pitchFamily="2"/>
            </a:endParaRPr>
          </a:p>
          <a:p>
            <a:pPr marL="0" marR="0" lvl="0" indent="0" algn="l" defTabSz="622304" rtl="0" fontAlgn="auto" hangingPunct="1">
              <a:lnSpc>
                <a:spcPct val="100000"/>
              </a:lnSpc>
              <a:spcBef>
                <a:spcPts val="0"/>
              </a:spcBef>
              <a:spcAft>
                <a:spcPts val="600"/>
              </a:spcAft>
              <a:buNone/>
              <a:tabLst/>
              <a:defRPr sz="1800" b="0" i="0" u="none" strike="noStrike" kern="0" cap="none" spc="0" baseline="0">
                <a:solidFill>
                  <a:srgbClr val="000000"/>
                </a:solidFill>
                <a:uFillTx/>
              </a:defRPr>
            </a:pPr>
            <a:endParaRPr lang="fr-CA" sz="1400" b="1" i="0" u="none" strike="noStrike" kern="1200" cap="none" spc="0" baseline="0" dirty="0">
              <a:solidFill>
                <a:srgbClr val="000000"/>
              </a:solidFill>
              <a:uFillTx/>
              <a:latin typeface="Roboto" pitchFamily="2"/>
              <a:ea typeface="Roboto" pitchFamily="2"/>
              <a:cs typeface="Roboto" pitchFamily="2"/>
            </a:endParaRPr>
          </a:p>
          <a:p>
            <a:pPr marL="0" marR="0" lvl="0" indent="0" algn="l" defTabSz="622304" rtl="0" fontAlgn="auto" hangingPunct="1">
              <a:lnSpc>
                <a:spcPct val="100000"/>
              </a:lnSpc>
              <a:spcBef>
                <a:spcPts val="0"/>
              </a:spcBef>
              <a:spcAft>
                <a:spcPts val="600"/>
              </a:spcAft>
              <a:buNone/>
              <a:tabLst/>
              <a:defRPr sz="1800" b="0" i="0" u="none" strike="noStrike" kern="0" cap="none" spc="0" baseline="0">
                <a:solidFill>
                  <a:srgbClr val="000000"/>
                </a:solidFill>
                <a:uFillTx/>
              </a:defRPr>
            </a:pPr>
            <a:r>
              <a:rPr lang="fr-CA" sz="1400" b="1" i="0" u="none" strike="noStrike" kern="1200" cap="none" spc="0" baseline="0" dirty="0">
                <a:solidFill>
                  <a:srgbClr val="000000"/>
                </a:solidFill>
                <a:uFillTx/>
                <a:latin typeface="Roboto" pitchFamily="2"/>
                <a:ea typeface="Roboto" pitchFamily="2"/>
                <a:cs typeface="Roboto" pitchFamily="2"/>
              </a:rPr>
              <a:t>Child </a:t>
            </a:r>
            <a:r>
              <a:rPr lang="fr-CA" sz="1400" b="1" i="0" u="none" strike="noStrike" kern="1200" cap="none" spc="0" baseline="0" dirty="0" err="1">
                <a:solidFill>
                  <a:srgbClr val="000000"/>
                </a:solidFill>
                <a:uFillTx/>
                <a:latin typeface="Roboto" pitchFamily="2"/>
                <a:ea typeface="Roboto" pitchFamily="2"/>
                <a:cs typeface="Roboto" pitchFamily="2"/>
              </a:rPr>
              <a:t>welfare</a:t>
            </a:r>
            <a:r>
              <a:rPr lang="fr-CA" sz="1400" b="1" i="0" u="none" strike="noStrike" kern="1200" cap="none" spc="0" baseline="0" dirty="0">
                <a:solidFill>
                  <a:srgbClr val="000000"/>
                </a:solidFill>
                <a:uFillTx/>
                <a:latin typeface="Roboto" pitchFamily="2"/>
                <a:ea typeface="Roboto" pitchFamily="2"/>
                <a:cs typeface="Roboto" pitchFamily="2"/>
              </a:rPr>
              <a:t> </a:t>
            </a:r>
            <a:r>
              <a:rPr lang="fr-CA" sz="1400" b="1" i="0" u="none" strike="noStrike" kern="1200" cap="none" spc="0" baseline="0" dirty="0" err="1">
                <a:solidFill>
                  <a:srgbClr val="000000"/>
                </a:solidFill>
                <a:uFillTx/>
                <a:latin typeface="Roboto" pitchFamily="2"/>
                <a:ea typeface="Roboto" pitchFamily="2"/>
                <a:cs typeface="Roboto" pitchFamily="2"/>
              </a:rPr>
              <a:t>workers</a:t>
            </a:r>
            <a:r>
              <a:rPr lang="fr-CA" sz="1400" b="1" i="0" u="none" strike="noStrike" kern="1200" cap="none" spc="0" baseline="0" dirty="0">
                <a:solidFill>
                  <a:srgbClr val="000000"/>
                </a:solidFill>
                <a:uFillTx/>
                <a:latin typeface="Roboto" pitchFamily="2"/>
                <a:ea typeface="Roboto" pitchFamily="2"/>
                <a:cs typeface="Roboto" pitchFamily="2"/>
              </a:rPr>
              <a:t>' </a:t>
            </a:r>
            <a:r>
              <a:rPr lang="fr-CA" sz="1400" b="1" i="0" u="none" strike="noStrike" kern="1200" cap="none" spc="0" baseline="0" dirty="0" err="1">
                <a:solidFill>
                  <a:srgbClr val="000000"/>
                </a:solidFill>
                <a:uFillTx/>
                <a:latin typeface="Roboto" pitchFamily="2"/>
                <a:ea typeface="Roboto" pitchFamily="2"/>
                <a:cs typeface="Roboto" pitchFamily="2"/>
              </a:rPr>
              <a:t>needs</a:t>
            </a:r>
            <a:endParaRPr lang="fr-CA" sz="1400" b="1" i="0" u="none" strike="noStrike" kern="1200" cap="none" spc="0" baseline="0" dirty="0">
              <a:solidFill>
                <a:srgbClr val="000000"/>
              </a:solidFill>
              <a:uFillTx/>
              <a:latin typeface="Roboto" pitchFamily="2"/>
              <a:ea typeface="Roboto" pitchFamily="2"/>
              <a:cs typeface="Roboto" pitchFamily="2"/>
            </a:endParaRPr>
          </a:p>
          <a:p>
            <a:pPr marL="114300" marR="0" lvl="1" indent="-114300" algn="l" defTabSz="533396" rtl="0" fontAlgn="auto" hangingPunct="1">
              <a:lnSpc>
                <a:spcPct val="100000"/>
              </a:lnSpc>
              <a:spcBef>
                <a:spcPts val="0"/>
              </a:spcBef>
              <a:spcAft>
                <a:spcPts val="200"/>
              </a:spcAft>
              <a:buSzPct val="100000"/>
              <a:buChar char="•"/>
              <a:tabLst/>
              <a:defRPr sz="1800" b="0" i="0" u="none" strike="noStrike" kern="0" cap="none" spc="0" baseline="0">
                <a:solidFill>
                  <a:srgbClr val="000000"/>
                </a:solidFill>
                <a:uFillTx/>
              </a:defRPr>
            </a:pPr>
            <a:r>
              <a:rPr lang="fr-CA" sz="1200" b="0" i="0" u="none" strike="noStrike" kern="1200" cap="none" spc="0" baseline="0" dirty="0">
                <a:solidFill>
                  <a:srgbClr val="000000"/>
                </a:solidFill>
                <a:uFillTx/>
                <a:latin typeface="Roboto" pitchFamily="2"/>
                <a:ea typeface="Roboto" pitchFamily="2"/>
                <a:cs typeface="Roboto" pitchFamily="2"/>
              </a:rPr>
              <a:t>Training in mental </a:t>
            </a:r>
            <a:r>
              <a:rPr lang="fr-CA" sz="1200" b="0" i="0" u="none" strike="noStrike" kern="1200" cap="none" spc="0" baseline="0" dirty="0" err="1">
                <a:solidFill>
                  <a:srgbClr val="000000"/>
                </a:solidFill>
                <a:uFillTx/>
                <a:latin typeface="Roboto" pitchFamily="2"/>
                <a:ea typeface="Roboto" pitchFamily="2"/>
                <a:cs typeface="Roboto" pitchFamily="2"/>
              </a:rPr>
              <a:t>health</a:t>
            </a:r>
            <a:r>
              <a:rPr lang="fr-CA" sz="1200" b="0" i="0" u="none" strike="noStrike" kern="1200" cap="none" spc="0" baseline="0" dirty="0">
                <a:solidFill>
                  <a:srgbClr val="000000"/>
                </a:solidFill>
                <a:uFillTx/>
                <a:latin typeface="Roboto" pitchFamily="2"/>
                <a:ea typeface="Roboto" pitchFamily="2"/>
                <a:cs typeface="Roboto" pitchFamily="2"/>
              </a:rPr>
              <a:t> care</a:t>
            </a:r>
          </a:p>
          <a:p>
            <a:pPr marL="114300" marR="0" lvl="1" indent="-114300" algn="l" defTabSz="533396" rtl="0" fontAlgn="auto" hangingPunct="1">
              <a:lnSpc>
                <a:spcPct val="100000"/>
              </a:lnSpc>
              <a:spcBef>
                <a:spcPts val="0"/>
              </a:spcBef>
              <a:spcAft>
                <a:spcPts val="200"/>
              </a:spcAft>
              <a:buSzPct val="100000"/>
              <a:buChar char="•"/>
              <a:tabLst/>
              <a:defRPr sz="1800" b="0" i="0" u="none" strike="noStrike" kern="0" cap="none" spc="0" baseline="0">
                <a:solidFill>
                  <a:srgbClr val="000000"/>
                </a:solidFill>
                <a:uFillTx/>
              </a:defRPr>
            </a:pPr>
            <a:r>
              <a:rPr lang="fr-CA" sz="1200" b="0" i="0" u="none" strike="noStrike" kern="1200" cap="none" spc="0" baseline="0" dirty="0">
                <a:solidFill>
                  <a:srgbClr val="000000"/>
                </a:solidFill>
                <a:uFillTx/>
                <a:latin typeface="Roboto" pitchFamily="2"/>
                <a:ea typeface="Roboto" pitchFamily="2"/>
                <a:cs typeface="Roboto" pitchFamily="2"/>
              </a:rPr>
              <a:t>Case </a:t>
            </a:r>
            <a:r>
              <a:rPr lang="fr-CA" sz="1200" b="0" i="0" u="none" strike="noStrike" kern="1200" cap="none" spc="0" baseline="0" dirty="0" err="1">
                <a:solidFill>
                  <a:srgbClr val="000000"/>
                </a:solidFill>
                <a:uFillTx/>
                <a:latin typeface="Roboto" pitchFamily="2"/>
                <a:ea typeface="Roboto" pitchFamily="2"/>
                <a:cs typeface="Roboto" pitchFamily="2"/>
              </a:rPr>
              <a:t>load</a:t>
            </a:r>
            <a:r>
              <a:rPr lang="fr-CA" sz="1200" b="0" i="0" u="none" strike="noStrike" kern="1200" cap="none" spc="0" baseline="0" dirty="0">
                <a:solidFill>
                  <a:srgbClr val="000000"/>
                </a:solidFill>
                <a:uFillTx/>
                <a:latin typeface="Roboto" pitchFamily="2"/>
                <a:ea typeface="Roboto" pitchFamily="2"/>
                <a:cs typeface="Roboto" pitchFamily="2"/>
              </a:rPr>
              <a:t> </a:t>
            </a:r>
            <a:r>
              <a:rPr lang="fr-CA" sz="1200" b="0" i="0" u="none" strike="noStrike" kern="1200" cap="none" spc="0" baseline="0" dirty="0" err="1">
                <a:solidFill>
                  <a:srgbClr val="000000"/>
                </a:solidFill>
                <a:uFillTx/>
                <a:latin typeface="Roboto" pitchFamily="2"/>
                <a:ea typeface="Roboto" pitchFamily="2"/>
                <a:cs typeface="Roboto" pitchFamily="2"/>
              </a:rPr>
              <a:t>reduction</a:t>
            </a:r>
            <a:endParaRPr lang="fr-CA" sz="1200" b="0" i="0" u="none" strike="noStrike" kern="1200" cap="none" spc="0" baseline="0" dirty="0">
              <a:solidFill>
                <a:srgbClr val="000000"/>
              </a:solidFill>
              <a:uFillTx/>
              <a:latin typeface="Roboto" pitchFamily="2"/>
              <a:ea typeface="Roboto" pitchFamily="2"/>
              <a:cs typeface="Roboto" pitchFamily="2"/>
            </a:endParaRPr>
          </a:p>
          <a:p>
            <a:pPr marL="114300" marR="0" lvl="1" indent="-114300" algn="l" defTabSz="533396" rtl="0" fontAlgn="auto" hangingPunct="1">
              <a:lnSpc>
                <a:spcPct val="100000"/>
              </a:lnSpc>
              <a:spcBef>
                <a:spcPts val="0"/>
              </a:spcBef>
              <a:spcAft>
                <a:spcPts val="200"/>
              </a:spcAft>
              <a:buSzPct val="100000"/>
              <a:buChar char="•"/>
              <a:tabLst/>
              <a:defRPr sz="1800" b="0" i="0" u="none" strike="noStrike" kern="0" cap="none" spc="0" baseline="0">
                <a:solidFill>
                  <a:srgbClr val="000000"/>
                </a:solidFill>
                <a:uFillTx/>
              </a:defRPr>
            </a:pPr>
            <a:r>
              <a:rPr lang="fr-CA" sz="1200" b="0" i="0" u="none" strike="noStrike" kern="1200" cap="none" spc="0" baseline="0" dirty="0" err="1">
                <a:solidFill>
                  <a:srgbClr val="000000"/>
                </a:solidFill>
                <a:uFillTx/>
                <a:latin typeface="Roboto" pitchFamily="2"/>
                <a:ea typeface="Roboto" pitchFamily="2"/>
                <a:cs typeface="Roboto" pitchFamily="2"/>
              </a:rPr>
              <a:t>Emotional</a:t>
            </a:r>
            <a:r>
              <a:rPr lang="fr-CA" sz="1200" b="0" i="0" u="none" strike="noStrike" kern="1200" cap="none" spc="0" baseline="0" dirty="0">
                <a:solidFill>
                  <a:srgbClr val="000000"/>
                </a:solidFill>
                <a:uFillTx/>
                <a:latin typeface="Roboto" pitchFamily="2"/>
                <a:ea typeface="Roboto" pitchFamily="2"/>
                <a:cs typeface="Roboto" pitchFamily="2"/>
              </a:rPr>
              <a:t> and </a:t>
            </a:r>
            <a:r>
              <a:rPr lang="fr-CA" sz="1200" b="0" i="0" u="none" strike="noStrike" kern="1200" cap="none" spc="0" baseline="0" dirty="0" err="1">
                <a:solidFill>
                  <a:srgbClr val="000000"/>
                </a:solidFill>
                <a:uFillTx/>
                <a:latin typeface="Roboto" pitchFamily="2"/>
                <a:ea typeface="Roboto" pitchFamily="2"/>
                <a:cs typeface="Roboto" pitchFamily="2"/>
              </a:rPr>
              <a:t>psychological</a:t>
            </a:r>
            <a:r>
              <a:rPr lang="fr-CA" sz="1200" b="0" i="0" u="none" strike="noStrike" kern="1200" cap="none" spc="0" baseline="0" dirty="0">
                <a:solidFill>
                  <a:srgbClr val="000000"/>
                </a:solidFill>
                <a:uFillTx/>
                <a:latin typeface="Roboto" pitchFamily="2"/>
                <a:ea typeface="Roboto" pitchFamily="2"/>
                <a:cs typeface="Roboto" pitchFamily="2"/>
              </a:rPr>
              <a:t> support</a:t>
            </a:r>
          </a:p>
          <a:p>
            <a:pPr marL="114300" marR="0" lvl="1" indent="-114300" algn="l" defTabSz="533396" rtl="0" fontAlgn="auto" hangingPunct="1">
              <a:lnSpc>
                <a:spcPct val="100000"/>
              </a:lnSpc>
              <a:spcBef>
                <a:spcPts val="0"/>
              </a:spcBef>
              <a:spcAft>
                <a:spcPts val="200"/>
              </a:spcAft>
              <a:buSzPct val="100000"/>
              <a:buChar char="•"/>
              <a:tabLst/>
              <a:defRPr sz="1800" b="0" i="0" u="none" strike="noStrike" kern="0" cap="none" spc="0" baseline="0">
                <a:solidFill>
                  <a:srgbClr val="000000"/>
                </a:solidFill>
                <a:uFillTx/>
              </a:defRPr>
            </a:pPr>
            <a:r>
              <a:rPr lang="fr-CA" sz="1200" b="0" i="0" u="none" strike="noStrike" kern="1200" cap="none" spc="0" baseline="0" dirty="0">
                <a:solidFill>
                  <a:srgbClr val="000000"/>
                </a:solidFill>
                <a:uFillTx/>
                <a:latin typeface="Roboto" pitchFamily="2"/>
                <a:ea typeface="Roboto" pitchFamily="2"/>
                <a:cs typeface="Roboto" pitchFamily="2"/>
              </a:rPr>
              <a:t>Recognition</a:t>
            </a:r>
          </a:p>
          <a:p>
            <a:endParaRPr lang="fr-CA" dirty="0"/>
          </a:p>
        </p:txBody>
      </p:sp>
      <p:sp>
        <p:nvSpPr>
          <p:cNvPr id="3" name="Google Shape;177;p6:notes">
            <a:extLst>
              <a:ext uri="{FF2B5EF4-FFF2-40B4-BE49-F238E27FC236}">
                <a16:creationId xmlns:a16="http://schemas.microsoft.com/office/drawing/2014/main" id="{9B1621E9-9C36-7312-8E63-A385802E93CB}"/>
              </a:ext>
            </a:extLst>
          </p:cNvPr>
          <p:cNvSpPr>
            <a:spLocks noGrp="1" noRot="1" noChangeAspect="1"/>
          </p:cNvSpPr>
          <p:nvPr>
            <p:ph type="sldImg"/>
          </p:nvPr>
        </p:nvSpPr>
        <p:spPr>
          <a:xfrm>
            <a:off x="381000" y="685800"/>
            <a:ext cx="6096000" cy="3429000"/>
          </a:xfr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087FD873-D087-9B90-9607-3192C861C1AC}"/>
            </a:ext>
          </a:extLst>
        </p:cNvPr>
        <p:cNvGrpSpPr/>
        <p:nvPr/>
      </p:nvGrpSpPr>
      <p:grpSpPr>
        <a:xfrm>
          <a:off x="0" y="0"/>
          <a:ext cx="0" cy="0"/>
          <a:chOff x="0" y="0"/>
          <a:chExt cx="0" cy="0"/>
        </a:xfrm>
      </p:grpSpPr>
      <p:sp>
        <p:nvSpPr>
          <p:cNvPr id="2" name="Google Shape;176;p6:notes">
            <a:extLst>
              <a:ext uri="{FF2B5EF4-FFF2-40B4-BE49-F238E27FC236}">
                <a16:creationId xmlns:a16="http://schemas.microsoft.com/office/drawing/2014/main" id="{FA52AF6B-6319-03F8-8E68-8937A0C3B04C}"/>
              </a:ext>
            </a:extLst>
          </p:cNvPr>
          <p:cNvSpPr txBox="1">
            <a:spLocks noGrp="1"/>
          </p:cNvSpPr>
          <p:nvPr>
            <p:ph type="body" sz="quarter" idx="1"/>
          </p:nvPr>
        </p:nvSpPr>
        <p:spPr/>
        <p:txBody>
          <a:bodyPr/>
          <a:lstStyle/>
          <a:p>
            <a:pPr marL="0" marR="0" lvl="0" indent="0" algn="l" defTabSz="844548" rtl="0" fontAlgn="auto" hangingPunct="1">
              <a:lnSpc>
                <a:spcPct val="100000"/>
              </a:lnSpc>
              <a:spcBef>
                <a:spcPts val="0"/>
              </a:spcBef>
              <a:spcAft>
                <a:spcPts val="800"/>
              </a:spcAft>
              <a:buNone/>
              <a:tabLst/>
              <a:defRPr sz="1800" b="0" i="0" u="none" strike="noStrike" kern="0" cap="none" spc="0" baseline="0">
                <a:solidFill>
                  <a:srgbClr val="000000"/>
                </a:solidFill>
                <a:uFillTx/>
              </a:defRPr>
            </a:pPr>
            <a:endParaRPr lang="fr-CA" sz="1900" b="1" i="0" u="none" strike="noStrike" kern="1200" cap="none" spc="0" baseline="0" dirty="0">
              <a:solidFill>
                <a:srgbClr val="000000"/>
              </a:solidFill>
              <a:uFillTx/>
              <a:latin typeface="Roboto" pitchFamily="2"/>
              <a:ea typeface="Roboto" pitchFamily="2"/>
              <a:cs typeface="Roboto" pitchFamily="2"/>
            </a:endParaRPr>
          </a:p>
          <a:p>
            <a:pPr marL="0" marR="0" lvl="0" indent="0" algn="l" defTabSz="844548" rtl="0" fontAlgn="auto" hangingPunct="1">
              <a:lnSpc>
                <a:spcPct val="100000"/>
              </a:lnSpc>
              <a:spcBef>
                <a:spcPts val="0"/>
              </a:spcBef>
              <a:spcAft>
                <a:spcPts val="800"/>
              </a:spcAft>
              <a:buNone/>
              <a:tabLst/>
              <a:defRPr sz="1800" b="0" i="0" u="none" strike="noStrike" kern="0" cap="none" spc="0" baseline="0">
                <a:solidFill>
                  <a:srgbClr val="000000"/>
                </a:solidFill>
                <a:uFillTx/>
              </a:defRPr>
            </a:pPr>
            <a:r>
              <a:rPr lang="fr-CA" sz="1900" b="1" i="0" u="none" strike="noStrike" kern="1200" cap="none" spc="0" baseline="0" dirty="0">
                <a:solidFill>
                  <a:srgbClr val="000000"/>
                </a:solidFill>
                <a:uFillTx/>
                <a:latin typeface="Roboto" pitchFamily="2"/>
                <a:ea typeface="Roboto" pitchFamily="2"/>
                <a:cs typeface="Roboto" pitchFamily="2"/>
              </a:rPr>
              <a:t>Perceptions of </a:t>
            </a:r>
            <a:r>
              <a:rPr lang="fr-CA" sz="1900" b="1" i="0" u="none" strike="noStrike" kern="1200" cap="none" spc="0" baseline="0" dirty="0" err="1">
                <a:solidFill>
                  <a:srgbClr val="000000"/>
                </a:solidFill>
                <a:uFillTx/>
                <a:latin typeface="Roboto" pitchFamily="2"/>
                <a:ea typeface="Roboto" pitchFamily="2"/>
                <a:cs typeface="Roboto" pitchFamily="2"/>
              </a:rPr>
              <a:t>youth</a:t>
            </a:r>
            <a:r>
              <a:rPr lang="fr-CA" sz="1900" b="1" i="0" u="none" strike="noStrike" kern="1200" cap="none" spc="0" baseline="0" dirty="0">
                <a:solidFill>
                  <a:srgbClr val="000000"/>
                </a:solidFill>
                <a:uFillTx/>
                <a:latin typeface="Roboto" pitchFamily="2"/>
                <a:ea typeface="Roboto" pitchFamily="2"/>
                <a:cs typeface="Roboto" pitchFamily="2"/>
              </a:rPr>
              <a:t> </a:t>
            </a:r>
            <a:r>
              <a:rPr lang="fr-CA" sz="1900" b="1" i="0" u="none" strike="noStrike" kern="1200" cap="none" spc="0" baseline="0" dirty="0" err="1">
                <a:solidFill>
                  <a:srgbClr val="000000"/>
                </a:solidFill>
                <a:uFillTx/>
                <a:latin typeface="Roboto" pitchFamily="2"/>
                <a:ea typeface="Roboto" pitchFamily="2"/>
                <a:cs typeface="Roboto" pitchFamily="2"/>
              </a:rPr>
              <a:t>needs</a:t>
            </a:r>
            <a:endParaRPr lang="fr-CA" sz="1900" b="1" i="0" u="none" strike="noStrike" kern="1200" cap="none" spc="0" baseline="0" dirty="0">
              <a:solidFill>
                <a:srgbClr val="000000"/>
              </a:solidFill>
              <a:uFillTx/>
              <a:latin typeface="Roboto" pitchFamily="2"/>
              <a:ea typeface="Roboto" pitchFamily="2"/>
              <a:cs typeface="Roboto" pitchFamily="2"/>
            </a:endParaRPr>
          </a:p>
          <a:p>
            <a:pPr marL="114300" marR="0" lvl="1" indent="-114300" algn="l" defTabSz="666753" rtl="0" fontAlgn="auto" hangingPunct="1">
              <a:lnSpc>
                <a:spcPct val="100000"/>
              </a:lnSpc>
              <a:spcBef>
                <a:spcPts val="0"/>
              </a:spcBef>
              <a:spcAft>
                <a:spcPts val="300"/>
              </a:spcAft>
              <a:buSzPct val="100000"/>
              <a:buChar char="•"/>
              <a:tabLst/>
              <a:defRPr sz="1800" b="0" i="0" u="none" strike="noStrike" kern="0" cap="none" spc="0" baseline="0">
                <a:solidFill>
                  <a:srgbClr val="000000"/>
                </a:solidFill>
                <a:uFillTx/>
              </a:defRPr>
            </a:pPr>
            <a:r>
              <a:rPr lang="fr-CA" sz="1500" b="0" i="0" u="none" strike="noStrike" kern="1200" cap="none" spc="0" baseline="0" dirty="0" err="1">
                <a:solidFill>
                  <a:srgbClr val="000000"/>
                </a:solidFill>
                <a:uFillTx/>
                <a:latin typeface="Roboto" pitchFamily="2"/>
                <a:ea typeface="Roboto" pitchFamily="2"/>
                <a:cs typeface="Roboto" pitchFamily="2"/>
              </a:rPr>
              <a:t>Stability</a:t>
            </a:r>
            <a:r>
              <a:rPr lang="fr-CA" sz="1500" b="0" i="0" u="none" strike="noStrike" kern="1200" cap="none" spc="0" baseline="0" dirty="0">
                <a:solidFill>
                  <a:srgbClr val="000000"/>
                </a:solidFill>
                <a:uFillTx/>
                <a:latin typeface="Roboto" pitchFamily="2"/>
                <a:ea typeface="Roboto" pitchFamily="2"/>
                <a:cs typeface="Roboto" pitchFamily="2"/>
              </a:rPr>
              <a:t> in care</a:t>
            </a:r>
          </a:p>
          <a:p>
            <a:pPr marL="114300" marR="0" lvl="1" indent="-114300" algn="l" defTabSz="666753" rtl="0" fontAlgn="auto" hangingPunct="1">
              <a:lnSpc>
                <a:spcPct val="100000"/>
              </a:lnSpc>
              <a:spcBef>
                <a:spcPts val="0"/>
              </a:spcBef>
              <a:spcAft>
                <a:spcPts val="300"/>
              </a:spcAft>
              <a:buSzPct val="100000"/>
              <a:buChar char="•"/>
              <a:tabLst/>
              <a:defRPr sz="1800" b="0" i="0" u="none" strike="noStrike" kern="0" cap="none" spc="0" baseline="0">
                <a:solidFill>
                  <a:srgbClr val="000000"/>
                </a:solidFill>
                <a:uFillTx/>
              </a:defRPr>
            </a:pPr>
            <a:r>
              <a:rPr lang="fr-CA" sz="1500" b="0" i="0" u="none" strike="noStrike" kern="1200" cap="none" spc="0" baseline="0" dirty="0" err="1">
                <a:solidFill>
                  <a:srgbClr val="000000"/>
                </a:solidFill>
                <a:uFillTx/>
                <a:latin typeface="Roboto" pitchFamily="2"/>
                <a:ea typeface="Roboto" pitchFamily="2"/>
                <a:cs typeface="Roboto" pitchFamily="2"/>
              </a:rPr>
              <a:t>Allow</a:t>
            </a:r>
            <a:r>
              <a:rPr lang="fr-CA" sz="1500" b="0" i="0" u="none" strike="noStrike" kern="1200" cap="none" spc="0" baseline="0" dirty="0">
                <a:solidFill>
                  <a:srgbClr val="000000"/>
                </a:solidFill>
                <a:uFillTx/>
                <a:latin typeface="Roboto" pitchFamily="2"/>
                <a:ea typeface="Roboto" pitchFamily="2"/>
                <a:cs typeface="Roboto" pitchFamily="2"/>
              </a:rPr>
              <a:t> </a:t>
            </a:r>
            <a:r>
              <a:rPr lang="fr-CA" sz="1500" b="0" i="0" u="none" strike="noStrike" kern="1200" cap="none" spc="0" baseline="0" dirty="0" err="1">
                <a:solidFill>
                  <a:srgbClr val="000000"/>
                </a:solidFill>
                <a:uFillTx/>
                <a:latin typeface="Roboto" pitchFamily="2"/>
                <a:ea typeface="Roboto" pitchFamily="2"/>
                <a:cs typeface="Roboto" pitchFamily="2"/>
              </a:rPr>
              <a:t>them</a:t>
            </a:r>
            <a:r>
              <a:rPr lang="fr-CA" sz="1500" b="0" i="0" u="none" strike="noStrike" kern="1200" cap="none" spc="0" baseline="0" dirty="0">
                <a:solidFill>
                  <a:srgbClr val="000000"/>
                </a:solidFill>
                <a:uFillTx/>
                <a:latin typeface="Roboto" pitchFamily="2"/>
                <a:ea typeface="Roboto" pitchFamily="2"/>
                <a:cs typeface="Roboto" pitchFamily="2"/>
              </a:rPr>
              <a:t> to </a:t>
            </a:r>
            <a:r>
              <a:rPr lang="fr-CA" sz="1500" b="0" i="0" u="none" strike="noStrike" kern="1200" cap="none" spc="0" baseline="0" dirty="0" err="1">
                <a:solidFill>
                  <a:srgbClr val="000000"/>
                </a:solidFill>
                <a:uFillTx/>
                <a:latin typeface="Roboto" pitchFamily="2"/>
                <a:ea typeface="Roboto" pitchFamily="2"/>
                <a:cs typeface="Roboto" pitchFamily="2"/>
              </a:rPr>
              <a:t>be</a:t>
            </a:r>
            <a:r>
              <a:rPr lang="fr-CA" sz="1500" b="0" i="0" u="none" strike="noStrike" kern="1200" cap="none" spc="0" baseline="0" dirty="0">
                <a:solidFill>
                  <a:srgbClr val="000000"/>
                </a:solidFill>
                <a:uFillTx/>
                <a:latin typeface="Roboto" pitchFamily="2"/>
                <a:ea typeface="Roboto" pitchFamily="2"/>
                <a:cs typeface="Roboto" pitchFamily="2"/>
              </a:rPr>
              <a:t> ambivalent</a:t>
            </a:r>
          </a:p>
          <a:p>
            <a:pPr marL="114300" marR="0" lvl="1" indent="-114300" algn="l" defTabSz="666753" rtl="0" fontAlgn="auto" hangingPunct="1">
              <a:lnSpc>
                <a:spcPct val="100000"/>
              </a:lnSpc>
              <a:spcBef>
                <a:spcPts val="0"/>
              </a:spcBef>
              <a:spcAft>
                <a:spcPts val="300"/>
              </a:spcAft>
              <a:buSzPct val="100000"/>
              <a:buChar char="•"/>
              <a:tabLst/>
              <a:defRPr sz="1800" b="0" i="0" u="none" strike="noStrike" kern="0" cap="none" spc="0" baseline="0">
                <a:solidFill>
                  <a:srgbClr val="000000"/>
                </a:solidFill>
                <a:uFillTx/>
              </a:defRPr>
            </a:pPr>
            <a:r>
              <a:rPr lang="fr-CA" sz="1500" b="0" i="0" u="none" strike="noStrike" kern="1200" cap="none" spc="0" baseline="0" dirty="0" err="1">
                <a:solidFill>
                  <a:srgbClr val="000000"/>
                </a:solidFill>
                <a:uFillTx/>
                <a:latin typeface="Roboto" pitchFamily="2"/>
                <a:ea typeface="Roboto" pitchFamily="2"/>
                <a:cs typeface="Roboto" pitchFamily="2"/>
              </a:rPr>
              <a:t>Development</a:t>
            </a:r>
            <a:r>
              <a:rPr lang="fr-CA" sz="1500" b="0" i="0" u="none" strike="noStrike" kern="1200" cap="none" spc="0" baseline="0" dirty="0">
                <a:solidFill>
                  <a:srgbClr val="000000"/>
                </a:solidFill>
                <a:uFillTx/>
                <a:latin typeface="Roboto" pitchFamily="2"/>
                <a:ea typeface="Roboto" pitchFamily="2"/>
                <a:cs typeface="Roboto" pitchFamily="2"/>
              </a:rPr>
              <a:t> of </a:t>
            </a:r>
            <a:r>
              <a:rPr lang="fr-CA" sz="1500" b="0" i="0" u="none" strike="noStrike" kern="1200" cap="none" spc="0" baseline="0" dirty="0" err="1">
                <a:solidFill>
                  <a:srgbClr val="000000"/>
                </a:solidFill>
                <a:uFillTx/>
                <a:latin typeface="Roboto" pitchFamily="2"/>
                <a:ea typeface="Roboto" pitchFamily="2"/>
                <a:cs typeface="Roboto" pitchFamily="2"/>
              </a:rPr>
              <a:t>autonomy</a:t>
            </a:r>
            <a:r>
              <a:rPr lang="fr-CA" sz="1500" b="0" i="0" u="none" strike="noStrike" kern="1200" cap="none" spc="0" baseline="0" dirty="0">
                <a:solidFill>
                  <a:srgbClr val="000000"/>
                </a:solidFill>
                <a:uFillTx/>
                <a:latin typeface="Roboto" pitchFamily="2"/>
                <a:ea typeface="Roboto" pitchFamily="2"/>
                <a:cs typeface="Roboto" pitchFamily="2"/>
              </a:rPr>
              <a:t> (</a:t>
            </a:r>
            <a:r>
              <a:rPr lang="fr-CA" sz="1500" b="0" i="0" u="none" strike="noStrike" kern="1200" cap="none" spc="0" baseline="0" dirty="0" err="1">
                <a:solidFill>
                  <a:srgbClr val="000000"/>
                </a:solidFill>
                <a:uFillTx/>
                <a:latin typeface="Roboto" pitchFamily="2"/>
                <a:ea typeface="Roboto" pitchFamily="2"/>
                <a:cs typeface="Roboto" pitchFamily="2"/>
              </a:rPr>
              <a:t>Rehab</a:t>
            </a:r>
            <a:r>
              <a:rPr lang="fr-CA" sz="1500" b="0" i="0" u="none" strike="noStrike" kern="1200" cap="none" spc="0" baseline="0" dirty="0">
                <a:solidFill>
                  <a:srgbClr val="000000"/>
                </a:solidFill>
                <a:uFillTx/>
                <a:latin typeface="Roboto" pitchFamily="2"/>
                <a:ea typeface="Roboto" pitchFamily="2"/>
                <a:cs typeface="Roboto" pitchFamily="2"/>
              </a:rPr>
              <a:t>. centers)</a:t>
            </a:r>
          </a:p>
          <a:p>
            <a:pPr marL="114300" marR="0" lvl="1" indent="-114300" algn="l" defTabSz="666753" rtl="0" fontAlgn="auto" hangingPunct="1">
              <a:lnSpc>
                <a:spcPct val="100000"/>
              </a:lnSpc>
              <a:spcBef>
                <a:spcPts val="0"/>
              </a:spcBef>
              <a:spcAft>
                <a:spcPts val="300"/>
              </a:spcAft>
              <a:buSzPct val="100000"/>
              <a:buChar char="•"/>
              <a:tabLst/>
              <a:defRPr sz="1800" b="0" i="0" u="none" strike="noStrike" kern="0" cap="none" spc="0" baseline="0">
                <a:solidFill>
                  <a:srgbClr val="000000"/>
                </a:solidFill>
                <a:uFillTx/>
              </a:defRPr>
            </a:pPr>
            <a:r>
              <a:rPr lang="fr-CA" sz="1500" b="0" i="0" u="none" strike="noStrike" kern="1200" cap="none" spc="0" baseline="0" dirty="0">
                <a:solidFill>
                  <a:srgbClr val="000000"/>
                </a:solidFill>
                <a:uFillTx/>
                <a:latin typeface="Roboto" pitchFamily="2"/>
                <a:ea typeface="Roboto" pitchFamily="2"/>
                <a:cs typeface="Roboto" pitchFamily="2"/>
              </a:rPr>
              <a:t>Recognition of traumas and of </a:t>
            </a:r>
            <a:r>
              <a:rPr lang="fr-CA" sz="1500" b="0" i="0" u="none" strike="noStrike" kern="1200" cap="none" spc="0" baseline="0" dirty="0" err="1">
                <a:solidFill>
                  <a:srgbClr val="000000"/>
                </a:solidFill>
                <a:uFillTx/>
                <a:latin typeface="Roboto" pitchFamily="2"/>
                <a:ea typeface="Roboto" pitchFamily="2"/>
                <a:cs typeface="Roboto" pitchFamily="2"/>
              </a:rPr>
              <a:t>resilience</a:t>
            </a:r>
            <a:endParaRPr lang="fr-CA" sz="1500" b="0" i="0" u="none" strike="noStrike" kern="1200" cap="none" spc="0" baseline="0" dirty="0">
              <a:solidFill>
                <a:srgbClr val="000000"/>
              </a:solidFill>
              <a:uFillTx/>
              <a:latin typeface="Roboto" pitchFamily="2"/>
              <a:ea typeface="Roboto" pitchFamily="2"/>
              <a:cs typeface="Roboto" pitchFamily="2"/>
            </a:endParaRPr>
          </a:p>
          <a:p>
            <a:pPr marL="0" marR="0" lvl="0" indent="0" algn="l" defTabSz="622304" rtl="0" fontAlgn="auto" hangingPunct="1">
              <a:lnSpc>
                <a:spcPct val="100000"/>
              </a:lnSpc>
              <a:spcBef>
                <a:spcPts val="0"/>
              </a:spcBef>
              <a:spcAft>
                <a:spcPts val="600"/>
              </a:spcAft>
              <a:buNone/>
              <a:tabLst/>
              <a:defRPr sz="1800" b="0" i="0" u="none" strike="noStrike" kern="0" cap="none" spc="0" baseline="0">
                <a:solidFill>
                  <a:srgbClr val="000000"/>
                </a:solidFill>
                <a:uFillTx/>
              </a:defRPr>
            </a:pPr>
            <a:endParaRPr lang="fr-CA" sz="1400" b="1" i="0" u="none" strike="noStrike" kern="1200" cap="none" spc="0" baseline="0" dirty="0">
              <a:solidFill>
                <a:srgbClr val="000000"/>
              </a:solidFill>
              <a:uFillTx/>
              <a:latin typeface="Roboto" pitchFamily="2"/>
              <a:ea typeface="Roboto" pitchFamily="2"/>
              <a:cs typeface="Roboto" pitchFamily="2"/>
            </a:endParaRPr>
          </a:p>
          <a:p>
            <a:pPr marL="0" marR="0" lvl="0" indent="0" algn="l" defTabSz="622304" rtl="0" fontAlgn="auto" hangingPunct="1">
              <a:lnSpc>
                <a:spcPct val="100000"/>
              </a:lnSpc>
              <a:spcBef>
                <a:spcPts val="0"/>
              </a:spcBef>
              <a:spcAft>
                <a:spcPts val="600"/>
              </a:spcAft>
              <a:buNone/>
              <a:tabLst/>
              <a:defRPr sz="1800" b="0" i="0" u="none" strike="noStrike" kern="0" cap="none" spc="0" baseline="0">
                <a:solidFill>
                  <a:srgbClr val="000000"/>
                </a:solidFill>
                <a:uFillTx/>
              </a:defRPr>
            </a:pPr>
            <a:r>
              <a:rPr lang="fr-CA" sz="1400" b="1" i="0" u="none" strike="noStrike" kern="1200" cap="none" spc="0" baseline="0" dirty="0">
                <a:solidFill>
                  <a:srgbClr val="000000"/>
                </a:solidFill>
                <a:uFillTx/>
                <a:latin typeface="Roboto" pitchFamily="2"/>
                <a:ea typeface="Roboto" pitchFamily="2"/>
                <a:cs typeface="Roboto" pitchFamily="2"/>
              </a:rPr>
              <a:t>Child </a:t>
            </a:r>
            <a:r>
              <a:rPr lang="fr-CA" sz="1400" b="1" i="0" u="none" strike="noStrike" kern="1200" cap="none" spc="0" baseline="0" dirty="0" err="1">
                <a:solidFill>
                  <a:srgbClr val="000000"/>
                </a:solidFill>
                <a:uFillTx/>
                <a:latin typeface="Roboto" pitchFamily="2"/>
                <a:ea typeface="Roboto" pitchFamily="2"/>
                <a:cs typeface="Roboto" pitchFamily="2"/>
              </a:rPr>
              <a:t>welfare</a:t>
            </a:r>
            <a:r>
              <a:rPr lang="fr-CA" sz="1400" b="1" i="0" u="none" strike="noStrike" kern="1200" cap="none" spc="0" baseline="0" dirty="0">
                <a:solidFill>
                  <a:srgbClr val="000000"/>
                </a:solidFill>
                <a:uFillTx/>
                <a:latin typeface="Roboto" pitchFamily="2"/>
                <a:ea typeface="Roboto" pitchFamily="2"/>
                <a:cs typeface="Roboto" pitchFamily="2"/>
              </a:rPr>
              <a:t> </a:t>
            </a:r>
            <a:r>
              <a:rPr lang="fr-CA" sz="1400" b="1" i="0" u="none" strike="noStrike" kern="1200" cap="none" spc="0" baseline="0" dirty="0" err="1">
                <a:solidFill>
                  <a:srgbClr val="000000"/>
                </a:solidFill>
                <a:uFillTx/>
                <a:latin typeface="Roboto" pitchFamily="2"/>
                <a:ea typeface="Roboto" pitchFamily="2"/>
                <a:cs typeface="Roboto" pitchFamily="2"/>
              </a:rPr>
              <a:t>workers</a:t>
            </a:r>
            <a:r>
              <a:rPr lang="fr-CA" sz="1400" b="1" i="0" u="none" strike="noStrike" kern="1200" cap="none" spc="0" baseline="0" dirty="0">
                <a:solidFill>
                  <a:srgbClr val="000000"/>
                </a:solidFill>
                <a:uFillTx/>
                <a:latin typeface="Roboto" pitchFamily="2"/>
                <a:ea typeface="Roboto" pitchFamily="2"/>
                <a:cs typeface="Roboto" pitchFamily="2"/>
              </a:rPr>
              <a:t>' </a:t>
            </a:r>
            <a:r>
              <a:rPr lang="fr-CA" sz="1400" b="1" i="0" u="none" strike="noStrike" kern="1200" cap="none" spc="0" baseline="0" dirty="0" err="1">
                <a:solidFill>
                  <a:srgbClr val="000000"/>
                </a:solidFill>
                <a:uFillTx/>
                <a:latin typeface="Roboto" pitchFamily="2"/>
                <a:ea typeface="Roboto" pitchFamily="2"/>
                <a:cs typeface="Roboto" pitchFamily="2"/>
              </a:rPr>
              <a:t>needs</a:t>
            </a:r>
            <a:endParaRPr lang="fr-CA" sz="1400" b="1" i="0" u="none" strike="noStrike" kern="1200" cap="none" spc="0" baseline="0" dirty="0">
              <a:solidFill>
                <a:srgbClr val="000000"/>
              </a:solidFill>
              <a:uFillTx/>
              <a:latin typeface="Roboto" pitchFamily="2"/>
              <a:ea typeface="Roboto" pitchFamily="2"/>
              <a:cs typeface="Roboto" pitchFamily="2"/>
            </a:endParaRPr>
          </a:p>
          <a:p>
            <a:pPr marL="114300" marR="0" lvl="1" indent="-114300" algn="l" defTabSz="533396" rtl="0" fontAlgn="auto" hangingPunct="1">
              <a:lnSpc>
                <a:spcPct val="100000"/>
              </a:lnSpc>
              <a:spcBef>
                <a:spcPts val="0"/>
              </a:spcBef>
              <a:spcAft>
                <a:spcPts val="200"/>
              </a:spcAft>
              <a:buSzPct val="100000"/>
              <a:buChar char="•"/>
              <a:tabLst/>
              <a:defRPr sz="1800" b="0" i="0" u="none" strike="noStrike" kern="0" cap="none" spc="0" baseline="0">
                <a:solidFill>
                  <a:srgbClr val="000000"/>
                </a:solidFill>
                <a:uFillTx/>
              </a:defRPr>
            </a:pPr>
            <a:r>
              <a:rPr lang="fr-CA" sz="1200" b="0" i="0" u="none" strike="noStrike" kern="1200" cap="none" spc="0" baseline="0" dirty="0">
                <a:solidFill>
                  <a:srgbClr val="000000"/>
                </a:solidFill>
                <a:uFillTx/>
                <a:latin typeface="Roboto" pitchFamily="2"/>
                <a:ea typeface="Roboto" pitchFamily="2"/>
                <a:cs typeface="Roboto" pitchFamily="2"/>
              </a:rPr>
              <a:t>Training in mental </a:t>
            </a:r>
            <a:r>
              <a:rPr lang="fr-CA" sz="1200" b="0" i="0" u="none" strike="noStrike" kern="1200" cap="none" spc="0" baseline="0" dirty="0" err="1">
                <a:solidFill>
                  <a:srgbClr val="000000"/>
                </a:solidFill>
                <a:uFillTx/>
                <a:latin typeface="Roboto" pitchFamily="2"/>
                <a:ea typeface="Roboto" pitchFamily="2"/>
                <a:cs typeface="Roboto" pitchFamily="2"/>
              </a:rPr>
              <a:t>health</a:t>
            </a:r>
            <a:r>
              <a:rPr lang="fr-CA" sz="1200" b="0" i="0" u="none" strike="noStrike" kern="1200" cap="none" spc="0" baseline="0" dirty="0">
                <a:solidFill>
                  <a:srgbClr val="000000"/>
                </a:solidFill>
                <a:uFillTx/>
                <a:latin typeface="Roboto" pitchFamily="2"/>
                <a:ea typeface="Roboto" pitchFamily="2"/>
                <a:cs typeface="Roboto" pitchFamily="2"/>
              </a:rPr>
              <a:t> care</a:t>
            </a:r>
          </a:p>
          <a:p>
            <a:pPr marL="114300" marR="0" lvl="1" indent="-114300" algn="l" defTabSz="533396" rtl="0" fontAlgn="auto" hangingPunct="1">
              <a:lnSpc>
                <a:spcPct val="100000"/>
              </a:lnSpc>
              <a:spcBef>
                <a:spcPts val="0"/>
              </a:spcBef>
              <a:spcAft>
                <a:spcPts val="200"/>
              </a:spcAft>
              <a:buSzPct val="100000"/>
              <a:buChar char="•"/>
              <a:tabLst/>
              <a:defRPr sz="1800" b="0" i="0" u="none" strike="noStrike" kern="0" cap="none" spc="0" baseline="0">
                <a:solidFill>
                  <a:srgbClr val="000000"/>
                </a:solidFill>
                <a:uFillTx/>
              </a:defRPr>
            </a:pPr>
            <a:r>
              <a:rPr lang="fr-CA" sz="1200" b="0" i="0" u="none" strike="noStrike" kern="1200" cap="none" spc="0" baseline="0" dirty="0">
                <a:solidFill>
                  <a:srgbClr val="000000"/>
                </a:solidFill>
                <a:uFillTx/>
                <a:latin typeface="Roboto" pitchFamily="2"/>
                <a:ea typeface="Roboto" pitchFamily="2"/>
                <a:cs typeface="Roboto" pitchFamily="2"/>
              </a:rPr>
              <a:t>Case </a:t>
            </a:r>
            <a:r>
              <a:rPr lang="fr-CA" sz="1200" b="0" i="0" u="none" strike="noStrike" kern="1200" cap="none" spc="0" baseline="0" dirty="0" err="1">
                <a:solidFill>
                  <a:srgbClr val="000000"/>
                </a:solidFill>
                <a:uFillTx/>
                <a:latin typeface="Roboto" pitchFamily="2"/>
                <a:ea typeface="Roboto" pitchFamily="2"/>
                <a:cs typeface="Roboto" pitchFamily="2"/>
              </a:rPr>
              <a:t>load</a:t>
            </a:r>
            <a:r>
              <a:rPr lang="fr-CA" sz="1200" b="0" i="0" u="none" strike="noStrike" kern="1200" cap="none" spc="0" baseline="0" dirty="0">
                <a:solidFill>
                  <a:srgbClr val="000000"/>
                </a:solidFill>
                <a:uFillTx/>
                <a:latin typeface="Roboto" pitchFamily="2"/>
                <a:ea typeface="Roboto" pitchFamily="2"/>
                <a:cs typeface="Roboto" pitchFamily="2"/>
              </a:rPr>
              <a:t> </a:t>
            </a:r>
            <a:r>
              <a:rPr lang="fr-CA" sz="1200" b="0" i="0" u="none" strike="noStrike" kern="1200" cap="none" spc="0" baseline="0" dirty="0" err="1">
                <a:solidFill>
                  <a:srgbClr val="000000"/>
                </a:solidFill>
                <a:uFillTx/>
                <a:latin typeface="Roboto" pitchFamily="2"/>
                <a:ea typeface="Roboto" pitchFamily="2"/>
                <a:cs typeface="Roboto" pitchFamily="2"/>
              </a:rPr>
              <a:t>reduction</a:t>
            </a:r>
            <a:endParaRPr lang="fr-CA" sz="1200" b="0" i="0" u="none" strike="noStrike" kern="1200" cap="none" spc="0" baseline="0" dirty="0">
              <a:solidFill>
                <a:srgbClr val="000000"/>
              </a:solidFill>
              <a:uFillTx/>
              <a:latin typeface="Roboto" pitchFamily="2"/>
              <a:ea typeface="Roboto" pitchFamily="2"/>
              <a:cs typeface="Roboto" pitchFamily="2"/>
            </a:endParaRPr>
          </a:p>
          <a:p>
            <a:pPr marL="114300" marR="0" lvl="1" indent="-114300" algn="l" defTabSz="533396" rtl="0" fontAlgn="auto" hangingPunct="1">
              <a:lnSpc>
                <a:spcPct val="100000"/>
              </a:lnSpc>
              <a:spcBef>
                <a:spcPts val="0"/>
              </a:spcBef>
              <a:spcAft>
                <a:spcPts val="200"/>
              </a:spcAft>
              <a:buSzPct val="100000"/>
              <a:buChar char="•"/>
              <a:tabLst/>
              <a:defRPr sz="1800" b="0" i="0" u="none" strike="noStrike" kern="0" cap="none" spc="0" baseline="0">
                <a:solidFill>
                  <a:srgbClr val="000000"/>
                </a:solidFill>
                <a:uFillTx/>
              </a:defRPr>
            </a:pPr>
            <a:r>
              <a:rPr lang="fr-CA" sz="1200" b="0" i="0" u="none" strike="noStrike" kern="1200" cap="none" spc="0" baseline="0" dirty="0" err="1">
                <a:solidFill>
                  <a:srgbClr val="000000"/>
                </a:solidFill>
                <a:uFillTx/>
                <a:latin typeface="Roboto" pitchFamily="2"/>
                <a:ea typeface="Roboto" pitchFamily="2"/>
                <a:cs typeface="Roboto" pitchFamily="2"/>
              </a:rPr>
              <a:t>Emotional</a:t>
            </a:r>
            <a:r>
              <a:rPr lang="fr-CA" sz="1200" b="0" i="0" u="none" strike="noStrike" kern="1200" cap="none" spc="0" baseline="0" dirty="0">
                <a:solidFill>
                  <a:srgbClr val="000000"/>
                </a:solidFill>
                <a:uFillTx/>
                <a:latin typeface="Roboto" pitchFamily="2"/>
                <a:ea typeface="Roboto" pitchFamily="2"/>
                <a:cs typeface="Roboto" pitchFamily="2"/>
              </a:rPr>
              <a:t> and </a:t>
            </a:r>
            <a:r>
              <a:rPr lang="fr-CA" sz="1200" b="0" i="0" u="none" strike="noStrike" kern="1200" cap="none" spc="0" baseline="0" dirty="0" err="1">
                <a:solidFill>
                  <a:srgbClr val="000000"/>
                </a:solidFill>
                <a:uFillTx/>
                <a:latin typeface="Roboto" pitchFamily="2"/>
                <a:ea typeface="Roboto" pitchFamily="2"/>
                <a:cs typeface="Roboto" pitchFamily="2"/>
              </a:rPr>
              <a:t>psychological</a:t>
            </a:r>
            <a:r>
              <a:rPr lang="fr-CA" sz="1200" b="0" i="0" u="none" strike="noStrike" kern="1200" cap="none" spc="0" baseline="0" dirty="0">
                <a:solidFill>
                  <a:srgbClr val="000000"/>
                </a:solidFill>
                <a:uFillTx/>
                <a:latin typeface="Roboto" pitchFamily="2"/>
                <a:ea typeface="Roboto" pitchFamily="2"/>
                <a:cs typeface="Roboto" pitchFamily="2"/>
              </a:rPr>
              <a:t> support</a:t>
            </a:r>
          </a:p>
          <a:p>
            <a:pPr marL="114300" marR="0" lvl="1" indent="-114300" algn="l" defTabSz="533396" rtl="0" fontAlgn="auto" hangingPunct="1">
              <a:lnSpc>
                <a:spcPct val="100000"/>
              </a:lnSpc>
              <a:spcBef>
                <a:spcPts val="0"/>
              </a:spcBef>
              <a:spcAft>
                <a:spcPts val="200"/>
              </a:spcAft>
              <a:buSzPct val="100000"/>
              <a:buChar char="•"/>
              <a:tabLst/>
              <a:defRPr sz="1800" b="0" i="0" u="none" strike="noStrike" kern="0" cap="none" spc="0" baseline="0">
                <a:solidFill>
                  <a:srgbClr val="000000"/>
                </a:solidFill>
                <a:uFillTx/>
              </a:defRPr>
            </a:pPr>
            <a:r>
              <a:rPr lang="fr-CA" sz="1200" b="0" i="0" u="none" strike="noStrike" kern="1200" cap="none" spc="0" baseline="0" dirty="0">
                <a:solidFill>
                  <a:srgbClr val="000000"/>
                </a:solidFill>
                <a:uFillTx/>
                <a:latin typeface="Roboto" pitchFamily="2"/>
                <a:ea typeface="Roboto" pitchFamily="2"/>
                <a:cs typeface="Roboto" pitchFamily="2"/>
              </a:rPr>
              <a:t>Recognition</a:t>
            </a:r>
          </a:p>
          <a:p>
            <a:endParaRPr lang="fr-CA" dirty="0"/>
          </a:p>
        </p:txBody>
      </p:sp>
      <p:sp>
        <p:nvSpPr>
          <p:cNvPr id="3" name="Google Shape;177;p6:notes">
            <a:extLst>
              <a:ext uri="{FF2B5EF4-FFF2-40B4-BE49-F238E27FC236}">
                <a16:creationId xmlns:a16="http://schemas.microsoft.com/office/drawing/2014/main" id="{03E76D70-F371-3744-6284-8BE778F00136}"/>
              </a:ext>
            </a:extLst>
          </p:cNvPr>
          <p:cNvSpPr>
            <a:spLocks noGrp="1" noRot="1" noChangeAspect="1"/>
          </p:cNvSpPr>
          <p:nvPr>
            <p:ph type="sldImg"/>
          </p:nvPr>
        </p:nvSpPr>
        <p:spPr>
          <a:xfrm>
            <a:off x="381000" y="685800"/>
            <a:ext cx="6096000" cy="3429000"/>
          </a:xfrm>
        </p:spPr>
      </p:sp>
    </p:spTree>
    <p:extLst>
      <p:ext uri="{BB962C8B-B14F-4D97-AF65-F5344CB8AC3E}">
        <p14:creationId xmlns:p14="http://schemas.microsoft.com/office/powerpoint/2010/main" val="68578386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67CF7D71-2DBC-E92B-B9E4-B339117C32AE}"/>
            </a:ext>
          </a:extLst>
        </p:cNvPr>
        <p:cNvGrpSpPr/>
        <p:nvPr/>
      </p:nvGrpSpPr>
      <p:grpSpPr>
        <a:xfrm>
          <a:off x="0" y="0"/>
          <a:ext cx="0" cy="0"/>
          <a:chOff x="0" y="0"/>
          <a:chExt cx="0" cy="0"/>
        </a:xfrm>
      </p:grpSpPr>
      <p:sp>
        <p:nvSpPr>
          <p:cNvPr id="2" name="Google Shape;176;p6:notes">
            <a:extLst>
              <a:ext uri="{FF2B5EF4-FFF2-40B4-BE49-F238E27FC236}">
                <a16:creationId xmlns:a16="http://schemas.microsoft.com/office/drawing/2014/main" id="{1906D43B-B323-909F-FBC7-381BE87D0AC9}"/>
              </a:ext>
            </a:extLst>
          </p:cNvPr>
          <p:cNvSpPr txBox="1">
            <a:spLocks noGrp="1"/>
          </p:cNvSpPr>
          <p:nvPr>
            <p:ph type="body" sz="quarter" idx="1"/>
          </p:nvPr>
        </p:nvSpPr>
        <p:spPr/>
        <p:txBody>
          <a:bodyPr/>
          <a:lstStyle/>
          <a:p>
            <a:pPr marL="0" marR="0" lvl="0" indent="0" algn="l" defTabSz="844548" rtl="0" fontAlgn="auto" hangingPunct="1">
              <a:lnSpc>
                <a:spcPct val="100000"/>
              </a:lnSpc>
              <a:spcBef>
                <a:spcPts val="0"/>
              </a:spcBef>
              <a:spcAft>
                <a:spcPts val="800"/>
              </a:spcAft>
              <a:buNone/>
              <a:tabLst/>
              <a:defRPr sz="1800" b="0" i="0" u="none" strike="noStrike" kern="0" cap="none" spc="0" baseline="0">
                <a:solidFill>
                  <a:srgbClr val="000000"/>
                </a:solidFill>
                <a:uFillTx/>
              </a:defRPr>
            </a:pPr>
            <a:r>
              <a:rPr lang="fr-CA" sz="1900" b="1" i="0" u="none" strike="noStrike" kern="1200" cap="none" spc="0" baseline="0" dirty="0" err="1">
                <a:solidFill>
                  <a:srgbClr val="000000"/>
                </a:solidFill>
                <a:uFillTx/>
                <a:latin typeface="Roboto" pitchFamily="2"/>
                <a:ea typeface="Roboto" pitchFamily="2"/>
                <a:cs typeface="Roboto" pitchFamily="2"/>
              </a:rPr>
              <a:t>Promising</a:t>
            </a:r>
            <a:r>
              <a:rPr lang="fr-CA" sz="1900" b="1" i="0" u="none" strike="noStrike" kern="1200" cap="none" spc="0" baseline="0" dirty="0">
                <a:solidFill>
                  <a:srgbClr val="000000"/>
                </a:solidFill>
                <a:uFillTx/>
                <a:latin typeface="Roboto" pitchFamily="2"/>
                <a:ea typeface="Roboto" pitchFamily="2"/>
                <a:cs typeface="Roboto" pitchFamily="2"/>
              </a:rPr>
              <a:t> practices</a:t>
            </a:r>
          </a:p>
          <a:p>
            <a:pPr marL="114300" marR="0" lvl="1" indent="-114300" algn="l" defTabSz="666753" rtl="0" fontAlgn="auto" hangingPunct="1">
              <a:lnSpc>
                <a:spcPct val="100000"/>
              </a:lnSpc>
              <a:spcBef>
                <a:spcPts val="0"/>
              </a:spcBef>
              <a:spcAft>
                <a:spcPts val="300"/>
              </a:spcAft>
              <a:buSzPct val="100000"/>
              <a:buChar char="•"/>
              <a:tabLst/>
              <a:defRPr sz="1800" b="0" i="0" u="none" strike="noStrike" kern="0" cap="none" spc="0" baseline="0">
                <a:solidFill>
                  <a:srgbClr val="000000"/>
                </a:solidFill>
                <a:uFillTx/>
              </a:defRPr>
            </a:pPr>
            <a:r>
              <a:rPr lang="fr-CA" sz="1500" b="0" i="0" u="none" strike="noStrike" kern="1200" cap="none" spc="0" baseline="0" dirty="0">
                <a:solidFill>
                  <a:srgbClr val="000000"/>
                </a:solidFill>
                <a:uFillTx/>
                <a:latin typeface="Roboto" pitchFamily="2"/>
                <a:ea typeface="Roboto" pitchFamily="2"/>
                <a:cs typeface="Roboto" pitchFamily="2"/>
              </a:rPr>
              <a:t>Psy team as support in </a:t>
            </a:r>
            <a:r>
              <a:rPr lang="fr-CA" sz="1500" b="0" i="0" u="none" strike="noStrike" kern="1200" cap="none" spc="0" baseline="0" dirty="0" err="1">
                <a:solidFill>
                  <a:srgbClr val="000000"/>
                </a:solidFill>
                <a:uFillTx/>
                <a:latin typeface="Roboto" pitchFamily="2"/>
                <a:ea typeface="Roboto" pitchFamily="2"/>
                <a:cs typeface="Roboto" pitchFamily="2"/>
              </a:rPr>
              <a:t>some</a:t>
            </a:r>
            <a:r>
              <a:rPr lang="fr-CA" sz="1500" b="0" i="0" u="none" strike="noStrike" kern="1200" cap="none" spc="0" baseline="0" dirty="0">
                <a:solidFill>
                  <a:srgbClr val="000000"/>
                </a:solidFill>
                <a:uFillTx/>
                <a:latin typeface="Roboto" pitchFamily="2"/>
                <a:ea typeface="Roboto" pitchFamily="2"/>
                <a:cs typeface="Roboto" pitchFamily="2"/>
              </a:rPr>
              <a:t>  </a:t>
            </a:r>
            <a:r>
              <a:rPr lang="fr-CA" sz="1500" b="0" i="0" u="none" strike="noStrike" kern="1200" cap="none" spc="0" baseline="0" dirty="0" err="1">
                <a:solidFill>
                  <a:srgbClr val="000000"/>
                </a:solidFill>
                <a:uFillTx/>
                <a:latin typeface="Roboto" pitchFamily="2"/>
                <a:ea typeface="Roboto" pitchFamily="2"/>
                <a:cs typeface="Roboto" pitchFamily="2"/>
              </a:rPr>
              <a:t>health</a:t>
            </a:r>
            <a:r>
              <a:rPr lang="fr-CA" sz="1500" b="0" i="0" u="none" strike="noStrike" kern="1200" cap="none" spc="0" baseline="0" dirty="0">
                <a:solidFill>
                  <a:srgbClr val="000000"/>
                </a:solidFill>
                <a:uFillTx/>
                <a:latin typeface="Roboto" pitchFamily="2"/>
                <a:ea typeface="Roboto" pitchFamily="2"/>
                <a:cs typeface="Roboto" pitchFamily="2"/>
              </a:rPr>
              <a:t> </a:t>
            </a:r>
            <a:r>
              <a:rPr lang="fr-CA" sz="1500" b="0" i="0" u="none" strike="noStrike" kern="1200" cap="none" spc="0" baseline="0" dirty="0" err="1">
                <a:solidFill>
                  <a:srgbClr val="000000"/>
                </a:solidFill>
                <a:uFillTx/>
                <a:latin typeface="Roboto" pitchFamily="2"/>
                <a:ea typeface="Roboto" pitchFamily="2"/>
                <a:cs typeface="Roboto" pitchFamily="2"/>
              </a:rPr>
              <a:t>authorities</a:t>
            </a:r>
            <a:endParaRPr lang="fr-CA" sz="1500" b="0" i="0" u="none" strike="noStrike" kern="1200" cap="none" spc="0" baseline="0" dirty="0">
              <a:solidFill>
                <a:srgbClr val="000000"/>
              </a:solidFill>
              <a:uFillTx/>
              <a:latin typeface="Roboto" pitchFamily="2"/>
              <a:ea typeface="Roboto" pitchFamily="2"/>
              <a:cs typeface="Roboto" pitchFamily="2"/>
            </a:endParaRPr>
          </a:p>
          <a:p>
            <a:pPr marL="114300" marR="0" lvl="1" indent="-114300" algn="l" defTabSz="666753" rtl="0" fontAlgn="auto" hangingPunct="1">
              <a:lnSpc>
                <a:spcPct val="100000"/>
              </a:lnSpc>
              <a:spcBef>
                <a:spcPts val="0"/>
              </a:spcBef>
              <a:spcAft>
                <a:spcPts val="300"/>
              </a:spcAft>
              <a:buSzPct val="100000"/>
              <a:buChar char="•"/>
              <a:tabLst/>
              <a:defRPr sz="1800" b="0" i="0" u="none" strike="noStrike" kern="0" cap="none" spc="0" baseline="0">
                <a:solidFill>
                  <a:srgbClr val="000000"/>
                </a:solidFill>
                <a:uFillTx/>
              </a:defRPr>
            </a:pPr>
            <a:r>
              <a:rPr lang="fr-CA" sz="1500" b="0" i="0" u="none" strike="noStrike" kern="1200" cap="none" spc="0" baseline="0" dirty="0">
                <a:solidFill>
                  <a:srgbClr val="000000"/>
                </a:solidFill>
                <a:uFillTx/>
                <a:latin typeface="Roboto" pitchFamily="2"/>
                <a:ea typeface="Roboto" pitchFamily="2"/>
                <a:cs typeface="Roboto" pitchFamily="2"/>
              </a:rPr>
              <a:t>Liaison </a:t>
            </a:r>
            <a:r>
              <a:rPr lang="fr-CA" sz="1500" b="0" i="0" u="none" strike="noStrike" kern="1200" cap="none" spc="0" baseline="0" dirty="0" err="1">
                <a:solidFill>
                  <a:srgbClr val="000000"/>
                </a:solidFill>
                <a:uFillTx/>
                <a:latin typeface="Roboto" pitchFamily="2"/>
                <a:ea typeface="Roboto" pitchFamily="2"/>
                <a:cs typeface="Roboto" pitchFamily="2"/>
              </a:rPr>
              <a:t>worker</a:t>
            </a:r>
            <a:r>
              <a:rPr lang="fr-CA" sz="1500" b="0" i="0" u="none" strike="noStrike" kern="1200" cap="none" spc="0" baseline="0" dirty="0">
                <a:solidFill>
                  <a:srgbClr val="000000"/>
                </a:solidFill>
                <a:uFillTx/>
                <a:latin typeface="Roboto" pitchFamily="2"/>
                <a:ea typeface="Roboto" pitchFamily="2"/>
                <a:cs typeface="Roboto" pitchFamily="2"/>
              </a:rPr>
              <a:t> to triage </a:t>
            </a:r>
            <a:r>
              <a:rPr lang="fr-CA" sz="1500" b="0" i="0" u="none" strike="noStrike" kern="1200" cap="none" spc="0" baseline="0" dirty="0" err="1">
                <a:solidFill>
                  <a:srgbClr val="000000"/>
                </a:solidFill>
                <a:uFillTx/>
                <a:latin typeface="Roboto" pitchFamily="2"/>
                <a:ea typeface="Roboto" pitchFamily="2"/>
                <a:cs typeface="Roboto" pitchFamily="2"/>
              </a:rPr>
              <a:t>referrals</a:t>
            </a:r>
            <a:r>
              <a:rPr lang="fr-CA" sz="1500" b="0" i="0" u="none" strike="noStrike" kern="1200" cap="none" spc="0" baseline="0" dirty="0">
                <a:solidFill>
                  <a:srgbClr val="000000"/>
                </a:solidFill>
                <a:uFillTx/>
                <a:latin typeface="Roboto" pitchFamily="2"/>
                <a:ea typeface="Roboto" pitchFamily="2"/>
                <a:cs typeface="Roboto" pitchFamily="2"/>
              </a:rPr>
              <a:t> to MH in one </a:t>
            </a:r>
            <a:r>
              <a:rPr lang="fr-CA" sz="1500" b="0" i="0" u="none" strike="noStrike" kern="1200" cap="none" spc="0" baseline="0" dirty="0" err="1">
                <a:solidFill>
                  <a:srgbClr val="000000"/>
                </a:solidFill>
                <a:uFillTx/>
                <a:latin typeface="Roboto" pitchFamily="2"/>
                <a:ea typeface="Roboto" pitchFamily="2"/>
                <a:cs typeface="Roboto" pitchFamily="2"/>
              </a:rPr>
              <a:t>health</a:t>
            </a:r>
            <a:r>
              <a:rPr lang="fr-CA" sz="1500" b="0" i="0" u="none" strike="noStrike" kern="1200" cap="none" spc="0" baseline="0" dirty="0">
                <a:solidFill>
                  <a:srgbClr val="000000"/>
                </a:solidFill>
                <a:uFillTx/>
                <a:latin typeface="Roboto" pitchFamily="2"/>
                <a:ea typeface="Roboto" pitchFamily="2"/>
                <a:cs typeface="Roboto" pitchFamily="2"/>
              </a:rPr>
              <a:t> </a:t>
            </a:r>
            <a:r>
              <a:rPr lang="fr-CA" sz="1500" b="0" i="0" u="none" strike="noStrike" kern="1200" cap="none" spc="0" baseline="0" dirty="0" err="1">
                <a:solidFill>
                  <a:srgbClr val="000000"/>
                </a:solidFill>
                <a:uFillTx/>
                <a:latin typeface="Roboto" pitchFamily="2"/>
                <a:ea typeface="Roboto" pitchFamily="2"/>
                <a:cs typeface="Roboto" pitchFamily="2"/>
              </a:rPr>
              <a:t>authority</a:t>
            </a:r>
            <a:endParaRPr lang="fr-CA" sz="1500" b="0" i="0" u="none" strike="noStrike" kern="1200" cap="none" spc="0" baseline="0" dirty="0">
              <a:solidFill>
                <a:srgbClr val="000000"/>
              </a:solidFill>
              <a:uFillTx/>
              <a:latin typeface="Roboto" pitchFamily="2"/>
              <a:ea typeface="Roboto" pitchFamily="2"/>
              <a:cs typeface="Roboto" pitchFamily="2"/>
            </a:endParaRPr>
          </a:p>
          <a:p>
            <a:pPr marL="114300" marR="0" lvl="1" indent="-114300" algn="l" defTabSz="666753" rtl="0" fontAlgn="auto" hangingPunct="1">
              <a:lnSpc>
                <a:spcPct val="100000"/>
              </a:lnSpc>
              <a:spcBef>
                <a:spcPts val="0"/>
              </a:spcBef>
              <a:spcAft>
                <a:spcPts val="300"/>
              </a:spcAft>
              <a:buSzPct val="100000"/>
              <a:buChar char="•"/>
              <a:tabLst/>
              <a:defRPr sz="1800" b="0" i="0" u="none" strike="noStrike" kern="0" cap="none" spc="0" baseline="0">
                <a:solidFill>
                  <a:srgbClr val="000000"/>
                </a:solidFill>
                <a:uFillTx/>
              </a:defRPr>
            </a:pPr>
            <a:r>
              <a:rPr lang="fr-CA" sz="1500" b="0" i="0" u="none" strike="noStrike" kern="1200" cap="none" spc="0" baseline="0" dirty="0">
                <a:solidFill>
                  <a:srgbClr val="000000"/>
                </a:solidFill>
                <a:uFillTx/>
                <a:latin typeface="Roboto" pitchFamily="2"/>
                <a:ea typeface="Roboto" pitchFamily="2"/>
                <a:cs typeface="Roboto" pitchFamily="2"/>
              </a:rPr>
              <a:t>Family meetings</a:t>
            </a:r>
          </a:p>
          <a:p>
            <a:endParaRPr lang="fr-CA" dirty="0"/>
          </a:p>
        </p:txBody>
      </p:sp>
      <p:sp>
        <p:nvSpPr>
          <p:cNvPr id="3" name="Google Shape;177;p6:notes">
            <a:extLst>
              <a:ext uri="{FF2B5EF4-FFF2-40B4-BE49-F238E27FC236}">
                <a16:creationId xmlns:a16="http://schemas.microsoft.com/office/drawing/2014/main" id="{C41414D9-5491-2D91-F94F-B46970C40813}"/>
              </a:ext>
            </a:extLst>
          </p:cNvPr>
          <p:cNvSpPr>
            <a:spLocks noGrp="1" noRot="1" noChangeAspect="1"/>
          </p:cNvSpPr>
          <p:nvPr>
            <p:ph type="sldImg"/>
          </p:nvPr>
        </p:nvSpPr>
        <p:spPr>
          <a:xfrm>
            <a:off x="381000" y="685800"/>
            <a:ext cx="6096000" cy="3429000"/>
          </a:xfrm>
        </p:spPr>
      </p:sp>
    </p:spTree>
    <p:extLst>
      <p:ext uri="{BB962C8B-B14F-4D97-AF65-F5344CB8AC3E}">
        <p14:creationId xmlns:p14="http://schemas.microsoft.com/office/powerpoint/2010/main" val="325535548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A0671738-097E-9D72-BDDE-5E886262C35B}"/>
            </a:ext>
          </a:extLst>
        </p:cNvPr>
        <p:cNvGrpSpPr/>
        <p:nvPr/>
      </p:nvGrpSpPr>
      <p:grpSpPr>
        <a:xfrm>
          <a:off x="0" y="0"/>
          <a:ext cx="0" cy="0"/>
          <a:chOff x="0" y="0"/>
          <a:chExt cx="0" cy="0"/>
        </a:xfrm>
      </p:grpSpPr>
      <p:sp>
        <p:nvSpPr>
          <p:cNvPr id="2" name="Google Shape;176;p6:notes">
            <a:extLst>
              <a:ext uri="{FF2B5EF4-FFF2-40B4-BE49-F238E27FC236}">
                <a16:creationId xmlns:a16="http://schemas.microsoft.com/office/drawing/2014/main" id="{C918E51E-5BFD-4C41-5A4B-CE689A9691B2}"/>
              </a:ext>
            </a:extLst>
          </p:cNvPr>
          <p:cNvSpPr txBox="1">
            <a:spLocks noGrp="1"/>
          </p:cNvSpPr>
          <p:nvPr>
            <p:ph type="body" sz="quarter" idx="1"/>
          </p:nvPr>
        </p:nvSpPr>
        <p:spPr/>
        <p:txBody>
          <a:bodyPr/>
          <a:lstStyle/>
          <a:p>
            <a:endParaRPr lang="fr-CA" dirty="0"/>
          </a:p>
        </p:txBody>
      </p:sp>
      <p:sp>
        <p:nvSpPr>
          <p:cNvPr id="3" name="Google Shape;177;p6:notes">
            <a:extLst>
              <a:ext uri="{FF2B5EF4-FFF2-40B4-BE49-F238E27FC236}">
                <a16:creationId xmlns:a16="http://schemas.microsoft.com/office/drawing/2014/main" id="{3F33163F-F6E8-1AA6-6A2A-CDEBD86D8FFF}"/>
              </a:ext>
            </a:extLst>
          </p:cNvPr>
          <p:cNvSpPr>
            <a:spLocks noGrp="1" noRot="1" noChangeAspect="1"/>
          </p:cNvSpPr>
          <p:nvPr>
            <p:ph type="sldImg"/>
          </p:nvPr>
        </p:nvSpPr>
        <p:spPr>
          <a:xfrm>
            <a:off x="381000" y="685800"/>
            <a:ext cx="6096000" cy="3429000"/>
          </a:xfrm>
        </p:spPr>
      </p:sp>
    </p:spTree>
    <p:extLst>
      <p:ext uri="{BB962C8B-B14F-4D97-AF65-F5344CB8AC3E}">
        <p14:creationId xmlns:p14="http://schemas.microsoft.com/office/powerpoint/2010/main" val="153894165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Google Shape;160;p4:notes">
            <a:extLst>
              <a:ext uri="{FF2B5EF4-FFF2-40B4-BE49-F238E27FC236}">
                <a16:creationId xmlns:a16="http://schemas.microsoft.com/office/drawing/2014/main" id="{9D6C5748-84E1-E79D-59DE-766FC5D1766C}"/>
              </a:ext>
            </a:extLst>
          </p:cNvPr>
          <p:cNvSpPr txBox="1">
            <a:spLocks noGrp="1"/>
          </p:cNvSpPr>
          <p:nvPr>
            <p:ph type="body" sz="quarter" idx="1"/>
          </p:nvPr>
        </p:nvSpPr>
        <p:spPr/>
        <p:txBody>
          <a:bodyPr/>
          <a:lstStyle/>
          <a:p>
            <a:endParaRPr lang="fr-CA"/>
          </a:p>
        </p:txBody>
      </p:sp>
      <p:sp>
        <p:nvSpPr>
          <p:cNvPr id="3" name="Google Shape;161;p4:notes">
            <a:extLst>
              <a:ext uri="{FF2B5EF4-FFF2-40B4-BE49-F238E27FC236}">
                <a16:creationId xmlns:a16="http://schemas.microsoft.com/office/drawing/2014/main" id="{1EF38C89-494E-8477-0322-51A034EF61A5}"/>
              </a:ext>
            </a:extLst>
          </p:cNvPr>
          <p:cNvSpPr>
            <a:spLocks noGrp="1" noRot="1" noChangeAspect="1"/>
          </p:cNvSpPr>
          <p:nvPr>
            <p:ph type="sldImg"/>
          </p:nvPr>
        </p:nvSpPr>
        <p:spPr>
          <a:xfrm>
            <a:off x="381000" y="685800"/>
            <a:ext cx="6096000" cy="3429000"/>
          </a:xfr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Google Shape;160;p4:notes">
            <a:extLst>
              <a:ext uri="{FF2B5EF4-FFF2-40B4-BE49-F238E27FC236}">
                <a16:creationId xmlns:a16="http://schemas.microsoft.com/office/drawing/2014/main" id="{14BD6DF2-42FF-0149-B820-A04336F3194D}"/>
              </a:ext>
            </a:extLst>
          </p:cNvPr>
          <p:cNvSpPr txBox="1">
            <a:spLocks noGrp="1"/>
          </p:cNvSpPr>
          <p:nvPr>
            <p:ph type="body" sz="quarter" idx="1"/>
          </p:nvPr>
        </p:nvSpPr>
        <p:spPr/>
        <p:txBody>
          <a:bodyPr/>
          <a:lstStyle/>
          <a:p>
            <a:endParaRPr lang="fr-CA"/>
          </a:p>
        </p:txBody>
      </p:sp>
      <p:sp>
        <p:nvSpPr>
          <p:cNvPr id="3" name="Google Shape;161;p4:notes">
            <a:extLst>
              <a:ext uri="{FF2B5EF4-FFF2-40B4-BE49-F238E27FC236}">
                <a16:creationId xmlns:a16="http://schemas.microsoft.com/office/drawing/2014/main" id="{9B338BFF-AAA5-9A13-8005-5C41AB87AC83}"/>
              </a:ext>
            </a:extLst>
          </p:cNvPr>
          <p:cNvSpPr>
            <a:spLocks noGrp="1" noRot="1" noChangeAspect="1"/>
          </p:cNvSpPr>
          <p:nvPr>
            <p:ph type="sldImg"/>
          </p:nvPr>
        </p:nvSpPr>
        <p:spPr>
          <a:xfrm>
            <a:off x="381000" y="685800"/>
            <a:ext cx="6096000" cy="3429000"/>
          </a:xfr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Google Shape;160;p4:notes">
            <a:extLst>
              <a:ext uri="{FF2B5EF4-FFF2-40B4-BE49-F238E27FC236}">
                <a16:creationId xmlns:a16="http://schemas.microsoft.com/office/drawing/2014/main" id="{9238E894-F748-77FB-A4A9-24D2EE609393}"/>
              </a:ext>
            </a:extLst>
          </p:cNvPr>
          <p:cNvSpPr txBox="1">
            <a:spLocks noGrp="1"/>
          </p:cNvSpPr>
          <p:nvPr>
            <p:ph type="body" sz="quarter" idx="1"/>
          </p:nvPr>
        </p:nvSpPr>
        <p:spPr/>
        <p:txBody>
          <a:bodyPr/>
          <a:lstStyle/>
          <a:p>
            <a:pPr marL="457200" marR="0" lvl="0" indent="-298451" algn="l" defTabSz="914400" rtl="0" eaLnBrk="1" fontAlgn="auto" latinLnBrk="0" hangingPunct="1">
              <a:lnSpc>
                <a:spcPct val="100000"/>
              </a:lnSpc>
              <a:spcBef>
                <a:spcPts val="0"/>
              </a:spcBef>
              <a:spcAft>
                <a:spcPts val="0"/>
              </a:spcAft>
              <a:buClr>
                <a:srgbClr val="000000"/>
              </a:buClr>
              <a:buSzPts val="1100"/>
              <a:buFont typeface="Arial"/>
              <a:buChar char="●"/>
              <a:tabLst/>
              <a:defRPr/>
            </a:pPr>
            <a:r>
              <a:rPr lang="fr-CA" sz="1100" b="1" i="0" u="none" strike="noStrike" kern="0" cap="none" spc="153" baseline="0" dirty="0">
                <a:solidFill>
                  <a:srgbClr val="0070C0"/>
                </a:solidFill>
                <a:uFillTx/>
                <a:latin typeface="Poppins" pitchFamily="2"/>
                <a:ea typeface="Arial"/>
                <a:cs typeface="Poppins" pitchFamily="2"/>
              </a:rPr>
              <a:t>Le Québec s'est engagé à développer des services plus appropriés et plus accessibles pour les enfants et les jeunes (MSSS, 2022).</a:t>
            </a:r>
          </a:p>
          <a:p>
            <a:endParaRPr lang="fr-CA" dirty="0"/>
          </a:p>
        </p:txBody>
      </p:sp>
      <p:sp>
        <p:nvSpPr>
          <p:cNvPr id="3" name="Google Shape;161;p4:notes">
            <a:extLst>
              <a:ext uri="{FF2B5EF4-FFF2-40B4-BE49-F238E27FC236}">
                <a16:creationId xmlns:a16="http://schemas.microsoft.com/office/drawing/2014/main" id="{83522E7A-B167-F824-5317-F52401ED18A7}"/>
              </a:ext>
            </a:extLst>
          </p:cNvPr>
          <p:cNvSpPr>
            <a:spLocks noGrp="1" noRot="1" noChangeAspect="1"/>
          </p:cNvSpPr>
          <p:nvPr>
            <p:ph type="sldImg"/>
          </p:nvPr>
        </p:nvSpPr>
        <p:spPr>
          <a:xfrm>
            <a:off x="381000" y="685800"/>
            <a:ext cx="6096000" cy="3429000"/>
          </a:xfr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Google Shape;160;p4:notes">
            <a:extLst>
              <a:ext uri="{FF2B5EF4-FFF2-40B4-BE49-F238E27FC236}">
                <a16:creationId xmlns:a16="http://schemas.microsoft.com/office/drawing/2014/main" id="{1A4692F8-81A7-B0FE-3D4E-467AB83A6321}"/>
              </a:ext>
            </a:extLst>
          </p:cNvPr>
          <p:cNvSpPr txBox="1">
            <a:spLocks noGrp="1"/>
          </p:cNvSpPr>
          <p:nvPr>
            <p:ph type="body" sz="quarter" idx="1"/>
          </p:nvPr>
        </p:nvSpPr>
        <p:spPr/>
        <p:txBody>
          <a:bodyPr/>
          <a:lstStyle/>
          <a:p>
            <a:pPr marL="0" lvl="0" indent="0">
              <a:buNone/>
            </a:pPr>
            <a:r>
              <a:rPr lang="en-CA" sz="1800" dirty="0">
                <a:latin typeface="Times New Roman" pitchFamily="18"/>
              </a:rPr>
              <a:t>Grounded in the concepts of youth rights (Mayer, 2001) and organizational resilience (Ungar, 2018), a thematic analysis revealed participants' knowledge about how mental health and child welfare systems adapt to the current context and how organizations and individuals within those organizations overcome adversity. </a:t>
            </a:r>
          </a:p>
          <a:p>
            <a:pPr marL="0" lvl="0" indent="0">
              <a:buNone/>
            </a:pPr>
            <a:endParaRPr lang="en-CA" sz="1800" dirty="0">
              <a:latin typeface="Times New Roman" pitchFamily="18"/>
            </a:endParaRPr>
          </a:p>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fr-CA" b="0" i="0" baseline="0" dirty="0"/>
              <a:t>Résilience organisationnel d'</a:t>
            </a:r>
            <a:r>
              <a:rPr lang="fr-CA" b="0" i="0" baseline="0" dirty="0" err="1"/>
              <a:t>Ungar</a:t>
            </a:r>
            <a:r>
              <a:rPr lang="fr-CA" b="0" i="0" baseline="0" dirty="0"/>
              <a:t> (2018) : modèle conceptuel flexible pour une compréhension systémique, interdépendante et interactionnelle de la manière dont les personnes et les organisations fonctionnent et s'adaptent positivement face à l'adversité ou aux perturbations. </a:t>
            </a:r>
            <a:endParaRPr lang="en-US" dirty="0"/>
          </a:p>
          <a:p>
            <a:pPr marL="0" lvl="0" indent="0">
              <a:buNone/>
            </a:pPr>
            <a:endParaRPr lang="en-CA" dirty="0"/>
          </a:p>
        </p:txBody>
      </p:sp>
      <p:sp>
        <p:nvSpPr>
          <p:cNvPr id="3" name="Google Shape;161;p4:notes">
            <a:extLst>
              <a:ext uri="{FF2B5EF4-FFF2-40B4-BE49-F238E27FC236}">
                <a16:creationId xmlns:a16="http://schemas.microsoft.com/office/drawing/2014/main" id="{E92A483D-48E1-E524-333F-075DAF868FC0}"/>
              </a:ext>
            </a:extLst>
          </p:cNvPr>
          <p:cNvSpPr>
            <a:spLocks noGrp="1" noRot="1" noChangeAspect="1"/>
          </p:cNvSpPr>
          <p:nvPr>
            <p:ph type="sldImg"/>
          </p:nvPr>
        </p:nvSpPr>
        <p:spPr>
          <a:xfrm>
            <a:off x="381000" y="685800"/>
            <a:ext cx="6096000" cy="3429000"/>
          </a:xfr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Google Shape;169;p5:notes">
            <a:extLst>
              <a:ext uri="{FF2B5EF4-FFF2-40B4-BE49-F238E27FC236}">
                <a16:creationId xmlns:a16="http://schemas.microsoft.com/office/drawing/2014/main" id="{AF87FF10-8C1A-3C77-EA7F-ACCA0E88039A}"/>
              </a:ext>
            </a:extLst>
          </p:cNvPr>
          <p:cNvSpPr txBox="1">
            <a:spLocks noGrp="1"/>
          </p:cNvSpPr>
          <p:nvPr>
            <p:ph type="body" sz="quarter" idx="1"/>
          </p:nvPr>
        </p:nvSpPr>
        <p:spPr/>
        <p:txBody>
          <a:bodyPr/>
          <a:lstStyle/>
          <a:p>
            <a:pPr marL="0" lvl="0" indent="0">
              <a:buNone/>
            </a:pPr>
            <a:r>
              <a:rPr lang="fr-CA" dirty="0">
                <a:solidFill>
                  <a:srgbClr val="EBC4E1"/>
                </a:solidFill>
                <a:latin typeface="Poppins"/>
                <a:cs typeface="Poppins"/>
              </a:rPr>
              <a:t>Système de santé apprenant : défini comme un système où « la science, l'information, les incitations et la culture sont alignées pour une amélioration continue et une innovation... ». </a:t>
            </a:r>
          </a:p>
          <a:p>
            <a:pPr marL="0" lvl="0" indent="0">
              <a:buNone/>
            </a:pPr>
            <a:endParaRPr lang="fr-CA" dirty="0">
              <a:solidFill>
                <a:srgbClr val="EBC4E1"/>
              </a:solidFill>
              <a:latin typeface="Poppins"/>
              <a:cs typeface="Poppins"/>
            </a:endParaRPr>
          </a:p>
          <a:p>
            <a:pPr marL="0" lvl="0" indent="0">
              <a:buNone/>
            </a:pPr>
            <a:r>
              <a:rPr lang="fr-CA" dirty="0"/>
              <a:t>Nous apprendrons des personnes travaillant dans les systèmes de santé mentale des jeunes et de protection de l'enfance - ce qu'elles font, ce qu'elles devraient faire, comment améliorer et progresser vers ces objectifs, quelles formations sont nécessaires.</a:t>
            </a:r>
          </a:p>
          <a:p>
            <a:pPr marL="0" lvl="0" indent="0">
              <a:buNone/>
            </a:pPr>
            <a:endParaRPr lang="fr-CA" dirty="0"/>
          </a:p>
        </p:txBody>
      </p:sp>
      <p:sp>
        <p:nvSpPr>
          <p:cNvPr id="3" name="Google Shape;170;p5:notes">
            <a:extLst>
              <a:ext uri="{FF2B5EF4-FFF2-40B4-BE49-F238E27FC236}">
                <a16:creationId xmlns:a16="http://schemas.microsoft.com/office/drawing/2014/main" id="{356F0921-81CC-84F3-3628-A5DA46A9B741}"/>
              </a:ext>
            </a:extLst>
          </p:cNvPr>
          <p:cNvSpPr>
            <a:spLocks noGrp="1" noRot="1" noChangeAspect="1"/>
          </p:cNvSpPr>
          <p:nvPr>
            <p:ph type="sldImg"/>
          </p:nvPr>
        </p:nvSpPr>
        <p:spPr>
          <a:xfrm>
            <a:off x="381000" y="685800"/>
            <a:ext cx="6096000" cy="3429000"/>
          </a:xfr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Google Shape;169;p5:notes">
            <a:extLst>
              <a:ext uri="{FF2B5EF4-FFF2-40B4-BE49-F238E27FC236}">
                <a16:creationId xmlns:a16="http://schemas.microsoft.com/office/drawing/2014/main" id="{DD6CB36B-FCD2-5EFA-B7ED-FDA07F5B293F}"/>
              </a:ext>
            </a:extLst>
          </p:cNvPr>
          <p:cNvSpPr txBox="1">
            <a:spLocks noGrp="1"/>
          </p:cNvSpPr>
          <p:nvPr>
            <p:ph type="body" sz="quarter" idx="1"/>
          </p:nvPr>
        </p:nvSpPr>
        <p:spPr/>
        <p:txBody>
          <a:bodyPr/>
          <a:lstStyle/>
          <a:p>
            <a:pPr marL="158749" indent="0">
              <a:buNone/>
            </a:pPr>
            <a:endParaRPr lang="fr-CA" dirty="0"/>
          </a:p>
        </p:txBody>
      </p:sp>
      <p:sp>
        <p:nvSpPr>
          <p:cNvPr id="3" name="Google Shape;170;p5:notes">
            <a:extLst>
              <a:ext uri="{FF2B5EF4-FFF2-40B4-BE49-F238E27FC236}">
                <a16:creationId xmlns:a16="http://schemas.microsoft.com/office/drawing/2014/main" id="{FA9AECB6-1C51-81FB-F04E-9E483CF7A05C}"/>
              </a:ext>
            </a:extLst>
          </p:cNvPr>
          <p:cNvSpPr>
            <a:spLocks noGrp="1" noRot="1" noChangeAspect="1"/>
          </p:cNvSpPr>
          <p:nvPr>
            <p:ph type="sldImg"/>
          </p:nvPr>
        </p:nvSpPr>
        <p:spPr>
          <a:xfrm>
            <a:off x="381000" y="685800"/>
            <a:ext cx="6096000" cy="3429000"/>
          </a:xfr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Google Shape;298;p15:notes">
            <a:extLst>
              <a:ext uri="{FF2B5EF4-FFF2-40B4-BE49-F238E27FC236}">
                <a16:creationId xmlns:a16="http://schemas.microsoft.com/office/drawing/2014/main" id="{9BD012F0-A6A1-0559-2267-794FEB2F726D}"/>
              </a:ext>
            </a:extLst>
          </p:cNvPr>
          <p:cNvSpPr txBox="1">
            <a:spLocks noGrp="1"/>
          </p:cNvSpPr>
          <p:nvPr>
            <p:ph type="body" sz="quarter" idx="1"/>
          </p:nvPr>
        </p:nvSpPr>
        <p:spPr/>
        <p:txBody>
          <a:bodyPr/>
          <a:lstStyle/>
          <a:p>
            <a:r>
              <a:rPr lang="en-CA" sz="1100" dirty="0">
                <a:latin typeface="Times New Roman" pitchFamily="18"/>
              </a:rPr>
              <a:t>The central themes from this work encompass 1) The impact of establishing credibility between mental health and child welfare services. 2) Current and long-standing tensions between both services (understandings of mental health, frameworks, priorities, discourses, trainings). 3) Similarities in youth and service providers’ needs, such as the need for stability, flexibility, and trusting relationships. 4) Promising practices that are enacted at a micro, local level. 5) the specificity and invisibility of immigrant, racialized, and Indigenous youth's needs.    </a:t>
            </a:r>
          </a:p>
          <a:p>
            <a:pPr marL="0" marR="0" lvl="0" indent="0" algn="l" defTabSz="577845" rtl="0" fontAlgn="auto" hangingPunct="1">
              <a:lnSpc>
                <a:spcPct val="100000"/>
              </a:lnSpc>
              <a:spcBef>
                <a:spcPts val="0"/>
              </a:spcBef>
              <a:spcAft>
                <a:spcPts val="500"/>
              </a:spcAft>
              <a:buNone/>
              <a:tabLst/>
              <a:defRPr sz="1800" b="0" i="0" u="none" strike="noStrike" kern="0" cap="none" spc="0" baseline="0">
                <a:solidFill>
                  <a:srgbClr val="000000"/>
                </a:solidFill>
                <a:uFillTx/>
              </a:defRPr>
            </a:pPr>
            <a:endParaRPr lang="fr-CA" sz="1300" b="1" i="0" u="none" strike="noStrike" kern="1200" cap="none" spc="0" baseline="0" dirty="0">
              <a:solidFill>
                <a:srgbClr val="000000"/>
              </a:solidFill>
              <a:uFillTx/>
              <a:latin typeface="Roboto" pitchFamily="2"/>
              <a:ea typeface="Roboto" pitchFamily="2"/>
              <a:cs typeface="Roboto" pitchFamily="2"/>
            </a:endParaRPr>
          </a:p>
          <a:p>
            <a:pPr marL="0" marR="0" lvl="0" indent="0" algn="l" defTabSz="844548" rtl="0" fontAlgn="auto" hangingPunct="1">
              <a:lnSpc>
                <a:spcPct val="100000"/>
              </a:lnSpc>
              <a:spcBef>
                <a:spcPts val="0"/>
              </a:spcBef>
              <a:spcAft>
                <a:spcPts val="800"/>
              </a:spcAft>
              <a:buNone/>
              <a:tabLst/>
              <a:defRPr sz="1800" b="0" i="0" u="none" strike="noStrike" kern="0" cap="none" spc="0" baseline="0">
                <a:solidFill>
                  <a:srgbClr val="000000"/>
                </a:solidFill>
                <a:uFillTx/>
              </a:defRPr>
            </a:pPr>
            <a:endParaRPr lang="fr-CA" sz="1900" b="1" i="0" u="none" strike="noStrike" kern="1200" cap="none" spc="0" baseline="0" dirty="0">
              <a:solidFill>
                <a:srgbClr val="000000"/>
              </a:solidFill>
              <a:uFillTx/>
              <a:latin typeface="Roboto" pitchFamily="2"/>
              <a:ea typeface="Roboto" pitchFamily="2"/>
              <a:cs typeface="Roboto" pitchFamily="2"/>
            </a:endParaRPr>
          </a:p>
        </p:txBody>
      </p:sp>
      <p:sp>
        <p:nvSpPr>
          <p:cNvPr id="3" name="Google Shape;299;p15:notes">
            <a:extLst>
              <a:ext uri="{FF2B5EF4-FFF2-40B4-BE49-F238E27FC236}">
                <a16:creationId xmlns:a16="http://schemas.microsoft.com/office/drawing/2014/main" id="{F79E918E-8667-389D-C756-F3BFEA2520B4}"/>
              </a:ext>
            </a:extLst>
          </p:cNvPr>
          <p:cNvSpPr>
            <a:spLocks noGrp="1" noRot="1" noChangeAspect="1"/>
          </p:cNvSpPr>
          <p:nvPr>
            <p:ph type="sldImg"/>
          </p:nvPr>
        </p:nvSpPr>
        <p:spPr>
          <a:xfrm>
            <a:off x="381000" y="685800"/>
            <a:ext cx="6096000" cy="3429000"/>
          </a:xfr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Google Shape;176;p6:notes">
            <a:extLst>
              <a:ext uri="{FF2B5EF4-FFF2-40B4-BE49-F238E27FC236}">
                <a16:creationId xmlns:a16="http://schemas.microsoft.com/office/drawing/2014/main" id="{1412BD7C-62F9-19C0-4D17-BE898625861C}"/>
              </a:ext>
            </a:extLst>
          </p:cNvPr>
          <p:cNvSpPr txBox="1">
            <a:spLocks noGrp="1"/>
          </p:cNvSpPr>
          <p:nvPr>
            <p:ph type="body" sz="quarter" idx="1"/>
          </p:nvPr>
        </p:nvSpPr>
        <p:spPr/>
        <p:txBody>
          <a:bodyPr/>
          <a:lstStyle/>
          <a:p>
            <a:pPr marL="0" marR="0" lvl="0" indent="0" algn="l" defTabSz="577845" rtl="0" fontAlgn="auto" hangingPunct="1">
              <a:lnSpc>
                <a:spcPct val="100000"/>
              </a:lnSpc>
              <a:spcBef>
                <a:spcPts val="0"/>
              </a:spcBef>
              <a:spcAft>
                <a:spcPts val="500"/>
              </a:spcAft>
              <a:buNone/>
              <a:tabLst/>
              <a:defRPr sz="1800" b="0" i="0" u="none" strike="noStrike" kern="0" cap="none" spc="0" baseline="0">
                <a:solidFill>
                  <a:srgbClr val="000000"/>
                </a:solidFill>
                <a:uFillTx/>
              </a:defRPr>
            </a:pPr>
            <a:r>
              <a:rPr lang="fr-CA" sz="1300" b="1" i="0" u="none" strike="noStrike" kern="1200" cap="none" spc="0" baseline="0" dirty="0" err="1">
                <a:solidFill>
                  <a:srgbClr val="000000"/>
                </a:solidFill>
                <a:uFillTx/>
                <a:latin typeface="Roboto" pitchFamily="2"/>
                <a:ea typeface="Roboto" pitchFamily="2"/>
                <a:cs typeface="Roboto" pitchFamily="2"/>
              </a:rPr>
              <a:t>Current</a:t>
            </a:r>
            <a:r>
              <a:rPr lang="fr-CA" sz="1300" b="1" i="0" u="none" strike="noStrike" kern="1200" cap="none" spc="0" baseline="0" dirty="0">
                <a:solidFill>
                  <a:srgbClr val="000000"/>
                </a:solidFill>
                <a:uFillTx/>
                <a:latin typeface="Roboto" pitchFamily="2"/>
                <a:ea typeface="Roboto" pitchFamily="2"/>
                <a:cs typeface="Roboto" pitchFamily="2"/>
              </a:rPr>
              <a:t> </a:t>
            </a:r>
            <a:r>
              <a:rPr lang="fr-CA" sz="1300" b="1" i="0" u="none" strike="noStrike" kern="1200" cap="none" spc="0" baseline="0" dirty="0" err="1">
                <a:solidFill>
                  <a:srgbClr val="000000"/>
                </a:solidFill>
                <a:uFillTx/>
                <a:latin typeface="Roboto" pitchFamily="2"/>
                <a:ea typeface="Roboto" pitchFamily="2"/>
                <a:cs typeface="Roboto" pitchFamily="2"/>
              </a:rPr>
              <a:t>approaches</a:t>
            </a:r>
            <a:endParaRPr lang="fr-CA" sz="1300" b="1" i="0" u="none" strike="noStrike" kern="1200" cap="none" spc="0" baseline="0" dirty="0">
              <a:solidFill>
                <a:srgbClr val="000000"/>
              </a:solidFill>
              <a:uFillTx/>
              <a:latin typeface="Roboto" pitchFamily="2"/>
              <a:ea typeface="Roboto" pitchFamily="2"/>
              <a:cs typeface="Roboto" pitchFamily="2"/>
            </a:endParaRPr>
          </a:p>
          <a:p>
            <a:pPr marL="114300" marR="0" lvl="1" indent="-114300" algn="l" defTabSz="622304" rtl="0" fontAlgn="auto" hangingPunct="1">
              <a:lnSpc>
                <a:spcPct val="100000"/>
              </a:lnSpc>
              <a:spcBef>
                <a:spcPts val="0"/>
              </a:spcBef>
              <a:spcAft>
                <a:spcPts val="300"/>
              </a:spcAft>
              <a:buSzPct val="100000"/>
              <a:buChar char="•"/>
              <a:tabLst/>
              <a:defRPr sz="1800" b="0" i="0" u="none" strike="noStrike" kern="0" cap="none" spc="0" baseline="0">
                <a:solidFill>
                  <a:srgbClr val="000000"/>
                </a:solidFill>
                <a:uFillTx/>
              </a:defRPr>
            </a:pPr>
            <a:r>
              <a:rPr lang="fr-CA" sz="1400" b="0" i="0" u="none" strike="noStrike" kern="1200" cap="none" spc="0" baseline="0" dirty="0" err="1">
                <a:solidFill>
                  <a:srgbClr val="000000"/>
                </a:solidFill>
                <a:uFillTx/>
                <a:latin typeface="Roboto" pitchFamily="2"/>
                <a:ea typeface="Roboto" pitchFamily="2"/>
                <a:cs typeface="Roboto" pitchFamily="2"/>
              </a:rPr>
              <a:t>Relationnally</a:t>
            </a:r>
            <a:r>
              <a:rPr lang="fr-CA" sz="1400" b="0" i="0" u="none" strike="noStrike" kern="1200" cap="none" spc="0" baseline="0" dirty="0">
                <a:solidFill>
                  <a:srgbClr val="000000"/>
                </a:solidFill>
                <a:uFillTx/>
                <a:latin typeface="Roboto" pitchFamily="2"/>
                <a:ea typeface="Roboto" pitchFamily="2"/>
                <a:cs typeface="Roboto" pitchFamily="2"/>
              </a:rPr>
              <a:t> </a:t>
            </a:r>
            <a:r>
              <a:rPr lang="fr-CA" sz="1400" b="0" i="0" u="none" strike="noStrike" kern="1200" cap="none" spc="0" baseline="0" dirty="0" err="1">
                <a:solidFill>
                  <a:srgbClr val="000000"/>
                </a:solidFill>
                <a:uFillTx/>
                <a:latin typeface="Roboto" pitchFamily="2"/>
                <a:ea typeface="Roboto" pitchFamily="2"/>
                <a:cs typeface="Roboto" pitchFamily="2"/>
              </a:rPr>
              <a:t>focused</a:t>
            </a:r>
            <a:endParaRPr lang="fr-CA" sz="1400" b="0" i="0" u="none" strike="noStrike" kern="1200" cap="none" spc="0" baseline="0" dirty="0">
              <a:solidFill>
                <a:srgbClr val="000000"/>
              </a:solidFill>
              <a:uFillTx/>
              <a:latin typeface="Roboto" pitchFamily="2"/>
              <a:ea typeface="Roboto" pitchFamily="2"/>
              <a:cs typeface="Roboto" pitchFamily="2"/>
            </a:endParaRPr>
          </a:p>
          <a:p>
            <a:pPr marL="114300" marR="0" lvl="1" indent="-114300" algn="l" defTabSz="622304" rtl="0" fontAlgn="auto" hangingPunct="1">
              <a:lnSpc>
                <a:spcPct val="100000"/>
              </a:lnSpc>
              <a:spcBef>
                <a:spcPts val="0"/>
              </a:spcBef>
              <a:spcAft>
                <a:spcPts val="300"/>
              </a:spcAft>
              <a:buSzPct val="100000"/>
              <a:buChar char="•"/>
              <a:tabLst/>
              <a:defRPr sz="1800" b="0" i="0" u="none" strike="noStrike" kern="0" cap="none" spc="0" baseline="0">
                <a:solidFill>
                  <a:srgbClr val="000000"/>
                </a:solidFill>
                <a:uFillTx/>
              </a:defRPr>
            </a:pPr>
            <a:r>
              <a:rPr lang="fr-CA" sz="1400" b="0" i="0" u="none" strike="noStrike" kern="1200" cap="none" spc="0" baseline="0" dirty="0" err="1">
                <a:solidFill>
                  <a:srgbClr val="000000"/>
                </a:solidFill>
                <a:uFillTx/>
                <a:latin typeface="Roboto" pitchFamily="2"/>
                <a:ea typeface="Roboto" pitchFamily="2"/>
                <a:cs typeface="Roboto" pitchFamily="2"/>
              </a:rPr>
              <a:t>Systemic</a:t>
            </a:r>
            <a:endParaRPr lang="fr-CA" sz="1400" b="0" i="0" u="none" strike="noStrike" kern="1200" cap="none" spc="0" baseline="0" dirty="0">
              <a:solidFill>
                <a:srgbClr val="000000"/>
              </a:solidFill>
              <a:uFillTx/>
              <a:latin typeface="Roboto" pitchFamily="2"/>
              <a:ea typeface="Roboto" pitchFamily="2"/>
              <a:cs typeface="Roboto" pitchFamily="2"/>
            </a:endParaRPr>
          </a:p>
          <a:p>
            <a:pPr marL="114300" marR="0" lvl="1" indent="-114300" algn="l" defTabSz="622304" rtl="0" fontAlgn="auto" hangingPunct="1">
              <a:lnSpc>
                <a:spcPct val="100000"/>
              </a:lnSpc>
              <a:spcBef>
                <a:spcPts val="0"/>
              </a:spcBef>
              <a:spcAft>
                <a:spcPts val="300"/>
              </a:spcAft>
              <a:buSzPct val="100000"/>
              <a:buChar char="•"/>
              <a:tabLst/>
              <a:defRPr sz="1800" b="0" i="0" u="none" strike="noStrike" kern="0" cap="none" spc="0" baseline="0">
                <a:solidFill>
                  <a:srgbClr val="000000"/>
                </a:solidFill>
                <a:uFillTx/>
              </a:defRPr>
            </a:pPr>
            <a:r>
              <a:rPr lang="fr-CA" sz="1400" b="0" i="0" u="none" strike="noStrike" kern="1200" cap="none" spc="0" baseline="0" dirty="0">
                <a:solidFill>
                  <a:srgbClr val="000000"/>
                </a:solidFill>
                <a:uFillTx/>
                <a:latin typeface="Roboto" pitchFamily="2"/>
                <a:ea typeface="Roboto" pitchFamily="2"/>
                <a:cs typeface="Roboto" pitchFamily="2"/>
              </a:rPr>
              <a:t>Participative</a:t>
            </a:r>
          </a:p>
          <a:p>
            <a:pPr marL="114300" marR="0" lvl="1" indent="-114300" algn="l" defTabSz="622304" rtl="0" fontAlgn="auto" hangingPunct="1">
              <a:lnSpc>
                <a:spcPct val="100000"/>
              </a:lnSpc>
              <a:spcBef>
                <a:spcPts val="0"/>
              </a:spcBef>
              <a:spcAft>
                <a:spcPts val="300"/>
              </a:spcAft>
              <a:buSzPct val="100000"/>
              <a:buChar char="•"/>
              <a:tabLst/>
              <a:defRPr sz="1800" b="0" i="0" u="none" strike="noStrike" kern="0" cap="none" spc="0" baseline="0">
                <a:solidFill>
                  <a:srgbClr val="000000"/>
                </a:solidFill>
                <a:uFillTx/>
              </a:defRPr>
            </a:pPr>
            <a:r>
              <a:rPr lang="fr-CA" sz="1400" b="0" i="0" u="none" strike="noStrike" kern="1200" cap="none" spc="0" baseline="0" dirty="0">
                <a:solidFill>
                  <a:srgbClr val="000000"/>
                </a:solidFill>
                <a:uFillTx/>
                <a:latin typeface="Roboto" pitchFamily="2"/>
                <a:ea typeface="Roboto" pitchFamily="2"/>
                <a:cs typeface="Roboto" pitchFamily="2"/>
              </a:rPr>
              <a:t>Coercive</a:t>
            </a:r>
          </a:p>
          <a:p>
            <a:pPr marL="114300" marR="0" lvl="1" indent="-114300" algn="l" defTabSz="622304" rtl="0" fontAlgn="auto" hangingPunct="1">
              <a:lnSpc>
                <a:spcPct val="100000"/>
              </a:lnSpc>
              <a:spcBef>
                <a:spcPts val="0"/>
              </a:spcBef>
              <a:spcAft>
                <a:spcPts val="300"/>
              </a:spcAft>
              <a:buSzPct val="100000"/>
              <a:buChar char="•"/>
              <a:tabLst/>
              <a:defRPr sz="1800" b="0" i="0" u="none" strike="noStrike" kern="0" cap="none" spc="0" baseline="0">
                <a:solidFill>
                  <a:srgbClr val="000000"/>
                </a:solidFill>
                <a:uFillTx/>
              </a:defRPr>
            </a:pPr>
            <a:r>
              <a:rPr lang="fr-CA" sz="1400" b="0" i="0" u="none" strike="noStrike" kern="1200" cap="none" spc="0" baseline="0" dirty="0">
                <a:solidFill>
                  <a:srgbClr val="000000"/>
                </a:solidFill>
                <a:uFillTx/>
                <a:latin typeface="Roboto" pitchFamily="2"/>
                <a:ea typeface="Roboto" pitchFamily="2"/>
                <a:cs typeface="Roboto" pitchFamily="2"/>
              </a:rPr>
              <a:t>Risk </a:t>
            </a:r>
            <a:r>
              <a:rPr lang="fr-CA" sz="1400" b="0" i="0" u="none" strike="noStrike" kern="1200" cap="none" spc="0" baseline="0" dirty="0" err="1">
                <a:solidFill>
                  <a:srgbClr val="000000"/>
                </a:solidFill>
                <a:uFillTx/>
                <a:latin typeface="Roboto" pitchFamily="2"/>
                <a:ea typeface="Roboto" pitchFamily="2"/>
                <a:cs typeface="Roboto" pitchFamily="2"/>
              </a:rPr>
              <a:t>focused</a:t>
            </a:r>
            <a:endParaRPr lang="fr-CA" sz="1400" b="0" i="0" u="none" strike="noStrike" kern="1200" cap="none" spc="0" baseline="0" dirty="0">
              <a:solidFill>
                <a:srgbClr val="000000"/>
              </a:solidFill>
              <a:uFillTx/>
              <a:latin typeface="Roboto" pitchFamily="2"/>
              <a:ea typeface="Roboto" pitchFamily="2"/>
              <a:cs typeface="Roboto" pitchFamily="2"/>
            </a:endParaRPr>
          </a:p>
          <a:p>
            <a:pPr marL="0" marR="0" lvl="0" indent="0" algn="l" defTabSz="577845" rtl="0" fontAlgn="auto" hangingPunct="1">
              <a:lnSpc>
                <a:spcPct val="100000"/>
              </a:lnSpc>
              <a:spcBef>
                <a:spcPts val="0"/>
              </a:spcBef>
              <a:spcAft>
                <a:spcPts val="500"/>
              </a:spcAft>
              <a:buNone/>
              <a:tabLst/>
              <a:defRPr sz="1800" b="0" i="0" u="none" strike="noStrike" kern="0" cap="none" spc="0" baseline="0">
                <a:solidFill>
                  <a:srgbClr val="000000"/>
                </a:solidFill>
                <a:uFillTx/>
              </a:defRPr>
            </a:pPr>
            <a:endParaRPr lang="fr-CA" sz="1300" b="1" i="0" u="none" strike="noStrike" kern="1200" cap="none" spc="0" baseline="0" dirty="0">
              <a:solidFill>
                <a:srgbClr val="000000"/>
              </a:solidFill>
              <a:uFillTx/>
              <a:latin typeface="Roboto" pitchFamily="2"/>
              <a:ea typeface="Roboto" pitchFamily="2"/>
              <a:cs typeface="Roboto" pitchFamily="2"/>
            </a:endParaRPr>
          </a:p>
          <a:p>
            <a:pPr marL="0" marR="0" lvl="0" indent="0" algn="l" defTabSz="577845" rtl="0" fontAlgn="auto" hangingPunct="1">
              <a:lnSpc>
                <a:spcPct val="100000"/>
              </a:lnSpc>
              <a:spcBef>
                <a:spcPts val="0"/>
              </a:spcBef>
              <a:spcAft>
                <a:spcPts val="500"/>
              </a:spcAft>
              <a:buNone/>
              <a:tabLst/>
              <a:defRPr sz="1800" b="0" i="0" u="none" strike="noStrike" kern="0" cap="none" spc="0" baseline="0">
                <a:solidFill>
                  <a:srgbClr val="000000"/>
                </a:solidFill>
                <a:uFillTx/>
              </a:defRPr>
            </a:pPr>
            <a:r>
              <a:rPr lang="fr-CA" sz="1300" b="1" i="0" u="none" strike="noStrike" kern="1200" cap="none" spc="0" baseline="0" dirty="0" err="1">
                <a:solidFill>
                  <a:srgbClr val="000000"/>
                </a:solidFill>
                <a:uFillTx/>
                <a:latin typeface="Roboto" pitchFamily="2"/>
                <a:ea typeface="Roboto" pitchFamily="2"/>
                <a:cs typeface="Roboto" pitchFamily="2"/>
              </a:rPr>
              <a:t>Current</a:t>
            </a:r>
            <a:r>
              <a:rPr lang="fr-CA" sz="1300" b="1" i="0" u="none" strike="noStrike" kern="1200" cap="none" spc="0" baseline="0" dirty="0">
                <a:solidFill>
                  <a:srgbClr val="000000"/>
                </a:solidFill>
                <a:uFillTx/>
                <a:latin typeface="Roboto" pitchFamily="2"/>
                <a:ea typeface="Roboto" pitchFamily="2"/>
                <a:cs typeface="Roboto" pitchFamily="2"/>
              </a:rPr>
              <a:t> practices</a:t>
            </a:r>
          </a:p>
          <a:p>
            <a:pPr marL="114300" marR="0" lvl="1" indent="-114300" algn="l" defTabSz="577845" rtl="0" fontAlgn="auto" hangingPunct="1">
              <a:lnSpc>
                <a:spcPct val="100000"/>
              </a:lnSpc>
              <a:spcBef>
                <a:spcPts val="0"/>
              </a:spcBef>
              <a:spcAft>
                <a:spcPts val="200"/>
              </a:spcAft>
              <a:buSzPct val="100000"/>
              <a:buChar char="•"/>
              <a:tabLst/>
              <a:defRPr sz="1800" b="0" i="0" u="none" strike="noStrike" kern="0" cap="none" spc="0" baseline="0">
                <a:solidFill>
                  <a:srgbClr val="000000"/>
                </a:solidFill>
                <a:uFillTx/>
              </a:defRPr>
            </a:pPr>
            <a:r>
              <a:rPr lang="fr-CA" sz="1300" b="0" i="0" u="none" strike="noStrike" kern="1200" cap="none" spc="0" baseline="0" dirty="0" err="1">
                <a:solidFill>
                  <a:srgbClr val="000000"/>
                </a:solidFill>
                <a:uFillTx/>
                <a:latin typeface="Roboto" pitchFamily="2"/>
                <a:ea typeface="Roboto" pitchFamily="2"/>
                <a:cs typeface="Roboto" pitchFamily="2"/>
              </a:rPr>
              <a:t>Working</a:t>
            </a:r>
            <a:r>
              <a:rPr lang="fr-CA" sz="1300" b="0" i="0" u="none" strike="noStrike" kern="1200" cap="none" spc="0" baseline="0" dirty="0">
                <a:solidFill>
                  <a:srgbClr val="000000"/>
                </a:solidFill>
                <a:uFillTx/>
                <a:latin typeface="Roboto" pitchFamily="2"/>
                <a:ea typeface="Roboto" pitchFamily="2"/>
                <a:cs typeface="Roboto" pitchFamily="2"/>
              </a:rPr>
              <a:t> </a:t>
            </a:r>
            <a:r>
              <a:rPr lang="fr-CA" sz="1300" b="0" i="0" u="none" strike="noStrike" kern="1200" cap="none" spc="0" baseline="0" dirty="0" err="1">
                <a:solidFill>
                  <a:srgbClr val="000000"/>
                </a:solidFill>
                <a:uFillTx/>
                <a:latin typeface="Roboto" pitchFamily="2"/>
                <a:ea typeface="Roboto" pitchFamily="2"/>
                <a:cs typeface="Roboto" pitchFamily="2"/>
              </a:rPr>
              <a:t>with</a:t>
            </a:r>
            <a:r>
              <a:rPr lang="fr-CA" sz="1300" b="0" i="0" u="none" strike="noStrike" kern="1200" cap="none" spc="0" baseline="0" dirty="0">
                <a:solidFill>
                  <a:srgbClr val="000000"/>
                </a:solidFill>
                <a:uFillTx/>
                <a:latin typeface="Roboto" pitchFamily="2"/>
                <a:ea typeface="Roboto" pitchFamily="2"/>
                <a:cs typeface="Roboto" pitchFamily="2"/>
              </a:rPr>
              <a:t> </a:t>
            </a:r>
            <a:r>
              <a:rPr lang="fr-CA" sz="1300" b="0" i="0" u="none" strike="noStrike" kern="1200" cap="none" spc="0" baseline="0" dirty="0" err="1">
                <a:solidFill>
                  <a:srgbClr val="000000"/>
                </a:solidFill>
                <a:uFillTx/>
                <a:latin typeface="Roboto" pitchFamily="2"/>
                <a:ea typeface="Roboto" pitchFamily="2"/>
                <a:cs typeface="Roboto" pitchFamily="2"/>
              </a:rPr>
              <a:t>children</a:t>
            </a:r>
            <a:r>
              <a:rPr lang="fr-CA" sz="1300" b="0" i="0" u="none" strike="noStrike" kern="1200" cap="none" spc="0" baseline="0" dirty="0">
                <a:solidFill>
                  <a:srgbClr val="000000"/>
                </a:solidFill>
                <a:uFillTx/>
                <a:latin typeface="Roboto" pitchFamily="2"/>
                <a:ea typeface="Roboto" pitchFamily="2"/>
                <a:cs typeface="Roboto" pitchFamily="2"/>
              </a:rPr>
              <a:t> and </a:t>
            </a:r>
            <a:r>
              <a:rPr lang="fr-CA" sz="1300" b="0" i="0" u="none" strike="noStrike" kern="1200" cap="none" spc="0" baseline="0" dirty="0" err="1">
                <a:solidFill>
                  <a:srgbClr val="000000"/>
                </a:solidFill>
                <a:uFillTx/>
                <a:latin typeface="Roboto" pitchFamily="2"/>
                <a:ea typeface="Roboto" pitchFamily="2"/>
                <a:cs typeface="Roboto" pitchFamily="2"/>
              </a:rPr>
              <a:t>families</a:t>
            </a:r>
            <a:r>
              <a:rPr lang="fr-CA" sz="1300" b="0" i="0" u="none" strike="noStrike" kern="1200" cap="none" spc="0" baseline="0" dirty="0">
                <a:solidFill>
                  <a:srgbClr val="000000"/>
                </a:solidFill>
                <a:uFillTx/>
                <a:latin typeface="Roboto" pitchFamily="2"/>
                <a:ea typeface="Roboto" pitchFamily="2"/>
                <a:cs typeface="Roboto" pitchFamily="2"/>
              </a:rPr>
              <a:t> in </a:t>
            </a:r>
            <a:r>
              <a:rPr lang="fr-CA" sz="1300" b="0" i="0" u="none" strike="noStrike" kern="1200" cap="none" spc="0" baseline="0" dirty="0" err="1">
                <a:solidFill>
                  <a:srgbClr val="000000"/>
                </a:solidFill>
                <a:uFillTx/>
                <a:latin typeface="Roboto" pitchFamily="2"/>
                <a:ea typeface="Roboto" pitchFamily="2"/>
                <a:cs typeface="Roboto" pitchFamily="2"/>
              </a:rPr>
              <a:t>their</a:t>
            </a:r>
            <a:r>
              <a:rPr lang="fr-CA" sz="1300" b="0" i="0" u="none" strike="noStrike" kern="1200" cap="none" spc="0" baseline="0" dirty="0">
                <a:solidFill>
                  <a:srgbClr val="000000"/>
                </a:solidFill>
                <a:uFillTx/>
                <a:latin typeface="Roboto" pitchFamily="2"/>
                <a:ea typeface="Roboto" pitchFamily="2"/>
                <a:cs typeface="Roboto" pitchFamily="2"/>
              </a:rPr>
              <a:t> homes</a:t>
            </a:r>
          </a:p>
          <a:p>
            <a:pPr marL="114300" marR="0" lvl="1" indent="-114300" algn="l" defTabSz="577845" rtl="0" fontAlgn="auto" hangingPunct="1">
              <a:lnSpc>
                <a:spcPct val="100000"/>
              </a:lnSpc>
              <a:spcBef>
                <a:spcPts val="0"/>
              </a:spcBef>
              <a:spcAft>
                <a:spcPts val="200"/>
              </a:spcAft>
              <a:buSzPct val="100000"/>
              <a:buChar char="•"/>
              <a:tabLst/>
              <a:defRPr sz="1800" b="0" i="0" u="none" strike="noStrike" kern="0" cap="none" spc="0" baseline="0">
                <a:solidFill>
                  <a:srgbClr val="000000"/>
                </a:solidFill>
                <a:uFillTx/>
              </a:defRPr>
            </a:pPr>
            <a:r>
              <a:rPr lang="fr-CA" sz="1300" b="0" i="0" u="none" strike="noStrike" kern="1200" cap="none" spc="0" baseline="0" dirty="0" err="1">
                <a:solidFill>
                  <a:srgbClr val="000000"/>
                </a:solidFill>
                <a:uFillTx/>
                <a:latin typeface="Roboto" pitchFamily="2"/>
                <a:ea typeface="Roboto" pitchFamily="2"/>
                <a:cs typeface="Roboto" pitchFamily="2"/>
              </a:rPr>
              <a:t>Working</a:t>
            </a:r>
            <a:r>
              <a:rPr lang="fr-CA" sz="1300" b="0" i="0" u="none" strike="noStrike" kern="1200" cap="none" spc="0" baseline="0" dirty="0">
                <a:solidFill>
                  <a:srgbClr val="000000"/>
                </a:solidFill>
                <a:uFillTx/>
                <a:latin typeface="Roboto" pitchFamily="2"/>
                <a:ea typeface="Roboto" pitchFamily="2"/>
                <a:cs typeface="Roboto" pitchFamily="2"/>
              </a:rPr>
              <a:t> </a:t>
            </a:r>
            <a:r>
              <a:rPr lang="fr-CA" sz="1300" b="0" i="0" u="none" strike="noStrike" kern="1200" cap="none" spc="0" baseline="0" dirty="0" err="1">
                <a:solidFill>
                  <a:srgbClr val="000000"/>
                </a:solidFill>
                <a:uFillTx/>
                <a:latin typeface="Roboto" pitchFamily="2"/>
                <a:ea typeface="Roboto" pitchFamily="2"/>
                <a:cs typeface="Roboto" pitchFamily="2"/>
              </a:rPr>
              <a:t>with</a:t>
            </a:r>
            <a:r>
              <a:rPr lang="fr-CA" sz="1300" b="0" i="0" u="none" strike="noStrike" kern="1200" cap="none" spc="0" baseline="0" dirty="0">
                <a:solidFill>
                  <a:srgbClr val="000000"/>
                </a:solidFill>
                <a:uFillTx/>
                <a:latin typeface="Roboto" pitchFamily="2"/>
                <a:ea typeface="Roboto" pitchFamily="2"/>
                <a:cs typeface="Roboto" pitchFamily="2"/>
              </a:rPr>
              <a:t> </a:t>
            </a:r>
            <a:r>
              <a:rPr lang="fr-CA" sz="1300" b="0" i="0" u="none" strike="noStrike" kern="1200" cap="none" spc="0" baseline="0" dirty="0" err="1">
                <a:solidFill>
                  <a:srgbClr val="000000"/>
                </a:solidFill>
                <a:uFillTx/>
                <a:latin typeface="Roboto" pitchFamily="2"/>
                <a:ea typeface="Roboto" pitchFamily="2"/>
                <a:cs typeface="Roboto" pitchFamily="2"/>
              </a:rPr>
              <a:t>foster</a:t>
            </a:r>
            <a:r>
              <a:rPr lang="fr-CA" sz="1300" b="0" i="0" u="none" strike="noStrike" kern="1200" cap="none" spc="0" baseline="0" dirty="0">
                <a:solidFill>
                  <a:srgbClr val="000000"/>
                </a:solidFill>
                <a:uFillTx/>
                <a:latin typeface="Roboto" pitchFamily="2"/>
                <a:ea typeface="Roboto" pitchFamily="2"/>
                <a:cs typeface="Roboto" pitchFamily="2"/>
              </a:rPr>
              <a:t> homes</a:t>
            </a:r>
          </a:p>
          <a:p>
            <a:pPr marL="114300" marR="0" lvl="1" indent="-114300" algn="l" defTabSz="577845" rtl="0" fontAlgn="auto" hangingPunct="1">
              <a:lnSpc>
                <a:spcPct val="100000"/>
              </a:lnSpc>
              <a:spcBef>
                <a:spcPts val="0"/>
              </a:spcBef>
              <a:spcAft>
                <a:spcPts val="200"/>
              </a:spcAft>
              <a:buSzPct val="100000"/>
              <a:buChar char="•"/>
              <a:tabLst/>
              <a:defRPr sz="1800" b="0" i="0" u="none" strike="noStrike" kern="0" cap="none" spc="0" baseline="0">
                <a:solidFill>
                  <a:srgbClr val="000000"/>
                </a:solidFill>
                <a:uFillTx/>
              </a:defRPr>
            </a:pPr>
            <a:r>
              <a:rPr lang="fr-CA" sz="1300" b="0" i="0" u="none" strike="noStrike" kern="1200" cap="none" spc="0" baseline="0" dirty="0" err="1">
                <a:solidFill>
                  <a:srgbClr val="000000"/>
                </a:solidFill>
                <a:uFillTx/>
                <a:latin typeface="Roboto" pitchFamily="2"/>
                <a:ea typeface="Roboto" pitchFamily="2"/>
                <a:cs typeface="Roboto" pitchFamily="2"/>
              </a:rPr>
              <a:t>Working</a:t>
            </a:r>
            <a:r>
              <a:rPr lang="fr-CA" sz="1300" b="0" i="0" u="none" strike="noStrike" kern="1200" cap="none" spc="0" baseline="0" dirty="0">
                <a:solidFill>
                  <a:srgbClr val="000000"/>
                </a:solidFill>
                <a:uFillTx/>
                <a:latin typeface="Roboto" pitchFamily="2"/>
                <a:ea typeface="Roboto" pitchFamily="2"/>
                <a:cs typeface="Roboto" pitchFamily="2"/>
              </a:rPr>
              <a:t> </a:t>
            </a:r>
            <a:r>
              <a:rPr lang="fr-CA" sz="1300" b="0" i="0" u="none" strike="noStrike" kern="1200" cap="none" spc="0" baseline="0" dirty="0" err="1">
                <a:solidFill>
                  <a:srgbClr val="000000"/>
                </a:solidFill>
                <a:uFillTx/>
                <a:latin typeface="Roboto" pitchFamily="2"/>
                <a:ea typeface="Roboto" pitchFamily="2"/>
                <a:cs typeface="Roboto" pitchFamily="2"/>
              </a:rPr>
              <a:t>with</a:t>
            </a:r>
            <a:r>
              <a:rPr lang="fr-CA" sz="1300" b="0" i="0" u="none" strike="noStrike" kern="1200" cap="none" spc="0" baseline="0" dirty="0">
                <a:solidFill>
                  <a:srgbClr val="000000"/>
                </a:solidFill>
                <a:uFillTx/>
                <a:latin typeface="Roboto" pitchFamily="2"/>
                <a:ea typeface="Roboto" pitchFamily="2"/>
                <a:cs typeface="Roboto" pitchFamily="2"/>
              </a:rPr>
              <a:t> </a:t>
            </a:r>
            <a:r>
              <a:rPr lang="fr-CA" sz="1300" b="0" i="0" u="none" strike="noStrike" kern="1200" cap="none" spc="0" baseline="0" dirty="0" err="1">
                <a:solidFill>
                  <a:srgbClr val="000000"/>
                </a:solidFill>
                <a:uFillTx/>
                <a:latin typeface="Roboto" pitchFamily="2"/>
                <a:ea typeface="Roboto" pitchFamily="2"/>
                <a:cs typeface="Roboto" pitchFamily="2"/>
              </a:rPr>
              <a:t>residential</a:t>
            </a:r>
            <a:r>
              <a:rPr lang="fr-CA" sz="1300" b="0" i="0" u="none" strike="noStrike" kern="1200" cap="none" spc="0" baseline="0" dirty="0">
                <a:solidFill>
                  <a:srgbClr val="000000"/>
                </a:solidFill>
                <a:uFillTx/>
                <a:latin typeface="Roboto" pitchFamily="2"/>
                <a:ea typeface="Roboto" pitchFamily="2"/>
                <a:cs typeface="Roboto" pitchFamily="2"/>
              </a:rPr>
              <a:t> services</a:t>
            </a:r>
          </a:p>
          <a:p>
            <a:endParaRPr lang="fr-CA" dirty="0"/>
          </a:p>
        </p:txBody>
      </p:sp>
      <p:sp>
        <p:nvSpPr>
          <p:cNvPr id="3" name="Google Shape;177;p6:notes">
            <a:extLst>
              <a:ext uri="{FF2B5EF4-FFF2-40B4-BE49-F238E27FC236}">
                <a16:creationId xmlns:a16="http://schemas.microsoft.com/office/drawing/2014/main" id="{08A83941-26CC-50D5-C395-37145DD5CD98}"/>
              </a:ext>
            </a:extLst>
          </p:cNvPr>
          <p:cNvSpPr>
            <a:spLocks noGrp="1" noRot="1" noChangeAspect="1"/>
          </p:cNvSpPr>
          <p:nvPr>
            <p:ph type="sldImg"/>
          </p:nvPr>
        </p:nvSpPr>
        <p:spPr>
          <a:xfrm>
            <a:off x="381000" y="685800"/>
            <a:ext cx="6096000" cy="3429000"/>
          </a:xfr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Google Shape;176;p6:notes">
            <a:extLst>
              <a:ext uri="{FF2B5EF4-FFF2-40B4-BE49-F238E27FC236}">
                <a16:creationId xmlns:a16="http://schemas.microsoft.com/office/drawing/2014/main" id="{419211AF-4D3A-789C-B54B-53536A71B4D5}"/>
              </a:ext>
            </a:extLst>
          </p:cNvPr>
          <p:cNvSpPr txBox="1">
            <a:spLocks noGrp="1"/>
          </p:cNvSpPr>
          <p:nvPr>
            <p:ph type="body" sz="quarter" idx="1"/>
          </p:nvPr>
        </p:nvSpPr>
        <p:spPr/>
        <p:txBody>
          <a:bodyPr/>
          <a:lstStyle/>
          <a:p>
            <a:pPr marL="0" marR="0" lvl="0" indent="0" algn="l" defTabSz="577845" rtl="0" fontAlgn="auto" hangingPunct="1">
              <a:lnSpc>
                <a:spcPct val="100000"/>
              </a:lnSpc>
              <a:spcBef>
                <a:spcPts val="0"/>
              </a:spcBef>
              <a:spcAft>
                <a:spcPts val="500"/>
              </a:spcAft>
              <a:buNone/>
              <a:tabLst/>
              <a:defRPr sz="1800" b="0" i="0" u="none" strike="noStrike" kern="0" cap="none" spc="0" baseline="0">
                <a:solidFill>
                  <a:srgbClr val="000000"/>
                </a:solidFill>
                <a:uFillTx/>
              </a:defRPr>
            </a:pPr>
            <a:r>
              <a:rPr lang="fr-CA" sz="1300" b="1" i="0" u="none" strike="noStrike" kern="1200" cap="none" spc="0" baseline="0" dirty="0" err="1">
                <a:solidFill>
                  <a:srgbClr val="000000"/>
                </a:solidFill>
                <a:uFillTx/>
                <a:latin typeface="Roboto" pitchFamily="2"/>
                <a:ea typeface="Roboto" pitchFamily="2"/>
                <a:cs typeface="Roboto" pitchFamily="2"/>
              </a:rPr>
              <a:t>Logics</a:t>
            </a:r>
            <a:r>
              <a:rPr lang="fr-CA" sz="1300" b="1" i="0" u="none" strike="noStrike" kern="1200" cap="none" spc="0" baseline="0" dirty="0">
                <a:solidFill>
                  <a:srgbClr val="000000"/>
                </a:solidFill>
                <a:uFillTx/>
                <a:latin typeface="Roboto" pitchFamily="2"/>
                <a:ea typeface="Roboto" pitchFamily="2"/>
                <a:cs typeface="Roboto" pitchFamily="2"/>
              </a:rPr>
              <a:t> in tension</a:t>
            </a:r>
          </a:p>
          <a:p>
            <a:pPr marL="114300" marR="0" lvl="1" indent="-114300" algn="l" defTabSz="533396" rtl="0" fontAlgn="auto" hangingPunct="1">
              <a:lnSpc>
                <a:spcPct val="100000"/>
              </a:lnSpc>
              <a:spcBef>
                <a:spcPts val="0"/>
              </a:spcBef>
              <a:spcAft>
                <a:spcPts val="200"/>
              </a:spcAft>
              <a:buSzPct val="100000"/>
              <a:buChar char="•"/>
              <a:tabLst/>
              <a:defRPr sz="1800" b="0" i="0" u="none" strike="noStrike" kern="0" cap="none" spc="0" baseline="0">
                <a:solidFill>
                  <a:srgbClr val="000000"/>
                </a:solidFill>
                <a:uFillTx/>
              </a:defRPr>
            </a:pPr>
            <a:r>
              <a:rPr lang="fr-CA" sz="1200" b="0" i="0" u="none" strike="noStrike" kern="1200" cap="none" spc="0" baseline="0" dirty="0" err="1">
                <a:solidFill>
                  <a:srgbClr val="000000"/>
                </a:solidFill>
                <a:uFillTx/>
                <a:latin typeface="Roboto" pitchFamily="2"/>
                <a:ea typeface="Roboto" pitchFamily="2"/>
                <a:cs typeface="Roboto" pitchFamily="2"/>
              </a:rPr>
              <a:t>Different</a:t>
            </a:r>
            <a:r>
              <a:rPr lang="fr-CA" sz="1200" b="0" i="0" u="none" strike="noStrike" kern="1200" cap="none" spc="0" baseline="0" dirty="0">
                <a:solidFill>
                  <a:srgbClr val="000000"/>
                </a:solidFill>
                <a:uFillTx/>
                <a:latin typeface="Roboto" pitchFamily="2"/>
                <a:ea typeface="Roboto" pitchFamily="2"/>
                <a:cs typeface="Roboto" pitchFamily="2"/>
              </a:rPr>
              <a:t> </a:t>
            </a:r>
            <a:r>
              <a:rPr lang="fr-CA" sz="1200" b="0" i="0" u="none" strike="noStrike" kern="1200" cap="none" spc="0" baseline="0" dirty="0" err="1">
                <a:solidFill>
                  <a:srgbClr val="000000"/>
                </a:solidFill>
                <a:uFillTx/>
                <a:latin typeface="Roboto" pitchFamily="2"/>
                <a:ea typeface="Roboto" pitchFamily="2"/>
                <a:cs typeface="Roboto" pitchFamily="2"/>
              </a:rPr>
              <a:t>understandings</a:t>
            </a:r>
            <a:r>
              <a:rPr lang="fr-CA" sz="1200" b="0" i="0" u="none" strike="noStrike" kern="1200" cap="none" spc="0" baseline="0" dirty="0">
                <a:solidFill>
                  <a:srgbClr val="000000"/>
                </a:solidFill>
                <a:uFillTx/>
                <a:latin typeface="Roboto" pitchFamily="2"/>
                <a:ea typeface="Roboto" pitchFamily="2"/>
                <a:cs typeface="Roboto" pitchFamily="2"/>
              </a:rPr>
              <a:t> about mental </a:t>
            </a:r>
            <a:r>
              <a:rPr lang="fr-CA" sz="1200" b="0" i="0" u="none" strike="noStrike" kern="1200" cap="none" spc="0" baseline="0" dirty="0" err="1">
                <a:solidFill>
                  <a:srgbClr val="000000"/>
                </a:solidFill>
                <a:uFillTx/>
                <a:latin typeface="Roboto" pitchFamily="2"/>
                <a:ea typeface="Roboto" pitchFamily="2"/>
                <a:cs typeface="Roboto" pitchFamily="2"/>
              </a:rPr>
              <a:t>health</a:t>
            </a:r>
            <a:endParaRPr lang="fr-CA" sz="1200" b="0" i="0" u="none" strike="noStrike" kern="1200" cap="none" spc="0" baseline="0" dirty="0">
              <a:solidFill>
                <a:srgbClr val="000000"/>
              </a:solidFill>
              <a:uFillTx/>
              <a:latin typeface="Roboto" pitchFamily="2"/>
              <a:ea typeface="Roboto" pitchFamily="2"/>
              <a:cs typeface="Roboto" pitchFamily="2"/>
            </a:endParaRPr>
          </a:p>
          <a:p>
            <a:pPr marL="114300" marR="0" lvl="1" indent="-114300" algn="l" defTabSz="533396" rtl="0" fontAlgn="auto" hangingPunct="1">
              <a:lnSpc>
                <a:spcPct val="100000"/>
              </a:lnSpc>
              <a:spcBef>
                <a:spcPts val="0"/>
              </a:spcBef>
              <a:spcAft>
                <a:spcPts val="200"/>
              </a:spcAft>
              <a:buSzPct val="100000"/>
              <a:buChar char="•"/>
              <a:tabLst/>
              <a:defRPr sz="1800" b="0" i="0" u="none" strike="noStrike" kern="0" cap="none" spc="0" baseline="0">
                <a:solidFill>
                  <a:srgbClr val="000000"/>
                </a:solidFill>
                <a:uFillTx/>
              </a:defRPr>
            </a:pPr>
            <a:r>
              <a:rPr lang="fr-CA" sz="1200" b="0" i="0" u="none" strike="noStrike" kern="1200" cap="none" spc="0" baseline="0" dirty="0" err="1">
                <a:solidFill>
                  <a:srgbClr val="000000"/>
                </a:solidFill>
                <a:uFillTx/>
                <a:latin typeface="Roboto" pitchFamily="2"/>
                <a:ea typeface="Roboto" pitchFamily="2"/>
                <a:cs typeface="Roboto" pitchFamily="2"/>
              </a:rPr>
              <a:t>Different</a:t>
            </a:r>
            <a:r>
              <a:rPr lang="fr-CA" sz="1200" b="0" i="0" u="none" strike="noStrike" kern="1200" cap="none" spc="0" baseline="0" dirty="0">
                <a:solidFill>
                  <a:srgbClr val="000000"/>
                </a:solidFill>
                <a:uFillTx/>
                <a:latin typeface="Roboto" pitchFamily="2"/>
                <a:ea typeface="Roboto" pitchFamily="2"/>
                <a:cs typeface="Roboto" pitchFamily="2"/>
              </a:rPr>
              <a:t> </a:t>
            </a:r>
            <a:r>
              <a:rPr lang="fr-CA" sz="1200" b="0" i="0" u="none" strike="noStrike" kern="1200" cap="none" spc="0" baseline="0" dirty="0" err="1">
                <a:solidFill>
                  <a:srgbClr val="000000"/>
                </a:solidFill>
                <a:uFillTx/>
                <a:latin typeface="Roboto" pitchFamily="2"/>
                <a:ea typeface="Roboto" pitchFamily="2"/>
                <a:cs typeface="Roboto" pitchFamily="2"/>
              </a:rPr>
              <a:t>frameworks</a:t>
            </a:r>
            <a:r>
              <a:rPr lang="fr-CA" sz="1200" b="0" i="0" u="none" strike="noStrike" kern="1200" cap="none" spc="0" baseline="0" dirty="0">
                <a:solidFill>
                  <a:srgbClr val="000000"/>
                </a:solidFill>
                <a:uFillTx/>
                <a:latin typeface="Roboto" pitchFamily="2"/>
                <a:ea typeface="Roboto" pitchFamily="2"/>
                <a:cs typeface="Roboto" pitchFamily="2"/>
              </a:rPr>
              <a:t>: </a:t>
            </a:r>
            <a:r>
              <a:rPr lang="fr-CA" sz="1200" b="0" i="0" u="none" strike="noStrike" kern="1200" cap="none" spc="0" baseline="0" dirty="0" err="1">
                <a:solidFill>
                  <a:srgbClr val="000000"/>
                </a:solidFill>
                <a:uFillTx/>
                <a:latin typeface="Roboto" pitchFamily="2"/>
                <a:ea typeface="Roboto" pitchFamily="2"/>
                <a:cs typeface="Roboto" pitchFamily="2"/>
              </a:rPr>
              <a:t>Youth</a:t>
            </a:r>
            <a:r>
              <a:rPr lang="fr-CA" sz="1200" b="0" i="0" u="none" strike="noStrike" kern="1200" cap="none" spc="0" baseline="0" dirty="0">
                <a:solidFill>
                  <a:srgbClr val="000000"/>
                </a:solidFill>
                <a:uFillTx/>
                <a:latin typeface="Roboto" pitchFamily="2"/>
                <a:ea typeface="Roboto" pitchFamily="2"/>
                <a:cs typeface="Roboto" pitchFamily="2"/>
              </a:rPr>
              <a:t> protection – Mental </a:t>
            </a:r>
            <a:r>
              <a:rPr lang="fr-CA" sz="1200" b="0" i="0" u="none" strike="noStrike" kern="1200" cap="none" spc="0" baseline="0" dirty="0" err="1">
                <a:solidFill>
                  <a:srgbClr val="000000"/>
                </a:solidFill>
                <a:uFillTx/>
                <a:latin typeface="Roboto" pitchFamily="2"/>
                <a:ea typeface="Roboto" pitchFamily="2"/>
                <a:cs typeface="Roboto" pitchFamily="2"/>
              </a:rPr>
              <a:t>health</a:t>
            </a:r>
            <a:r>
              <a:rPr lang="fr-CA" sz="1200" b="0" i="0" u="none" strike="noStrike" kern="1200" cap="none" spc="0" baseline="0" dirty="0">
                <a:solidFill>
                  <a:srgbClr val="000000"/>
                </a:solidFill>
                <a:uFillTx/>
                <a:latin typeface="Roboto" pitchFamily="2"/>
                <a:ea typeface="Roboto" pitchFamily="2"/>
                <a:cs typeface="Roboto" pitchFamily="2"/>
              </a:rPr>
              <a:t> services</a:t>
            </a:r>
          </a:p>
          <a:p>
            <a:pPr marL="114300" marR="0" lvl="1" indent="-114300" algn="l" defTabSz="533396" rtl="0" fontAlgn="auto" hangingPunct="1">
              <a:lnSpc>
                <a:spcPct val="100000"/>
              </a:lnSpc>
              <a:spcBef>
                <a:spcPts val="0"/>
              </a:spcBef>
              <a:spcAft>
                <a:spcPts val="200"/>
              </a:spcAft>
              <a:buSzPct val="100000"/>
              <a:buChar char="•"/>
              <a:tabLst/>
              <a:defRPr sz="1800" b="0" i="0" u="none" strike="noStrike" kern="0" cap="none" spc="0" baseline="0">
                <a:solidFill>
                  <a:srgbClr val="000000"/>
                </a:solidFill>
                <a:uFillTx/>
              </a:defRPr>
            </a:pPr>
            <a:r>
              <a:rPr lang="fr-CA" sz="1200" b="0" i="0" u="none" strike="noStrike" kern="1200" cap="none" spc="0" baseline="0" dirty="0" err="1">
                <a:solidFill>
                  <a:srgbClr val="000000"/>
                </a:solidFill>
                <a:uFillTx/>
                <a:latin typeface="Roboto" pitchFamily="2"/>
                <a:ea typeface="Roboto" pitchFamily="2"/>
                <a:cs typeface="Roboto" pitchFamily="2"/>
              </a:rPr>
              <a:t>Different</a:t>
            </a:r>
            <a:r>
              <a:rPr lang="fr-CA" sz="1200" b="0" i="0" u="none" strike="noStrike" kern="1200" cap="none" spc="0" baseline="0" dirty="0">
                <a:solidFill>
                  <a:srgbClr val="000000"/>
                </a:solidFill>
                <a:uFillTx/>
                <a:latin typeface="Roboto" pitchFamily="2"/>
                <a:ea typeface="Roboto" pitchFamily="2"/>
                <a:cs typeface="Roboto" pitchFamily="2"/>
              </a:rPr>
              <a:t> </a:t>
            </a:r>
            <a:r>
              <a:rPr lang="fr-CA" sz="1200" b="0" i="0" u="none" strike="noStrike" kern="1200" cap="none" spc="0" baseline="0" dirty="0" err="1">
                <a:solidFill>
                  <a:srgbClr val="000000"/>
                </a:solidFill>
                <a:uFillTx/>
                <a:latin typeface="Roboto" pitchFamily="2"/>
                <a:ea typeface="Roboto" pitchFamily="2"/>
                <a:cs typeface="Roboto" pitchFamily="2"/>
              </a:rPr>
              <a:t>priorities</a:t>
            </a:r>
            <a:r>
              <a:rPr lang="fr-CA" sz="1200" b="0" i="0" u="none" strike="noStrike" kern="1200" cap="none" spc="0" baseline="0" dirty="0">
                <a:solidFill>
                  <a:srgbClr val="000000"/>
                </a:solidFill>
                <a:uFillTx/>
                <a:latin typeface="Roboto" pitchFamily="2"/>
                <a:ea typeface="Roboto" pitchFamily="2"/>
                <a:cs typeface="Roboto" pitchFamily="2"/>
              </a:rPr>
              <a:t>: </a:t>
            </a:r>
            <a:r>
              <a:rPr lang="fr-CA" sz="1200" b="0" i="0" u="none" strike="noStrike" kern="1200" cap="none" spc="0" baseline="0" dirty="0" err="1">
                <a:solidFill>
                  <a:srgbClr val="000000"/>
                </a:solidFill>
                <a:uFillTx/>
                <a:latin typeface="Roboto" pitchFamily="2"/>
                <a:ea typeface="Roboto" pitchFamily="2"/>
                <a:cs typeface="Roboto" pitchFamily="2"/>
              </a:rPr>
              <a:t>bureaucratic</a:t>
            </a:r>
            <a:r>
              <a:rPr lang="fr-CA" sz="1200" b="0" i="0" u="none" strike="noStrike" kern="1200" cap="none" spc="0" baseline="0" dirty="0">
                <a:solidFill>
                  <a:srgbClr val="000000"/>
                </a:solidFill>
                <a:uFillTx/>
                <a:latin typeface="Roboto" pitchFamily="2"/>
                <a:ea typeface="Roboto" pitchFamily="2"/>
                <a:cs typeface="Roboto" pitchFamily="2"/>
              </a:rPr>
              <a:t>, </a:t>
            </a:r>
            <a:r>
              <a:rPr lang="fr-CA" sz="1200" b="0" i="0" u="none" strike="noStrike" kern="1200" cap="none" spc="0" baseline="0" dirty="0" err="1">
                <a:solidFill>
                  <a:srgbClr val="000000"/>
                </a:solidFill>
                <a:uFillTx/>
                <a:latin typeface="Roboto" pitchFamily="2"/>
                <a:ea typeface="Roboto" pitchFamily="2"/>
                <a:cs typeface="Roboto" pitchFamily="2"/>
              </a:rPr>
              <a:t>clinical</a:t>
            </a:r>
            <a:r>
              <a:rPr lang="fr-CA" sz="1200" b="0" i="0" u="none" strike="noStrike" kern="1200" cap="none" spc="0" baseline="0" dirty="0">
                <a:solidFill>
                  <a:srgbClr val="000000"/>
                </a:solidFill>
                <a:uFillTx/>
                <a:latin typeface="Roboto" pitchFamily="2"/>
                <a:ea typeface="Roboto" pitchFamily="2"/>
                <a:cs typeface="Roboto" pitchFamily="2"/>
              </a:rPr>
              <a:t>, psychosocial</a:t>
            </a:r>
          </a:p>
          <a:p>
            <a:endParaRPr lang="fr-CA" dirty="0"/>
          </a:p>
        </p:txBody>
      </p:sp>
      <p:sp>
        <p:nvSpPr>
          <p:cNvPr id="3" name="Google Shape;177;p6:notes">
            <a:extLst>
              <a:ext uri="{FF2B5EF4-FFF2-40B4-BE49-F238E27FC236}">
                <a16:creationId xmlns:a16="http://schemas.microsoft.com/office/drawing/2014/main" id="{8BB15888-A0AE-2794-7D85-601E2EF5323D}"/>
              </a:ext>
            </a:extLst>
          </p:cNvPr>
          <p:cNvSpPr>
            <a:spLocks noGrp="1" noRot="1" noChangeAspect="1"/>
          </p:cNvSpPr>
          <p:nvPr>
            <p:ph type="sldImg"/>
          </p:nvPr>
        </p:nvSpPr>
        <p:spPr>
          <a:xfrm>
            <a:off x="381000" y="685800"/>
            <a:ext cx="6096000" cy="3429000"/>
          </a:xfr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bg>
      <p:bgPr>
        <a:solidFill>
          <a:srgbClr val="FFFFFF"/>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394862940"/>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_ONLY">
    <p:spTree>
      <p:nvGrpSpPr>
        <p:cNvPr id="1" name=""/>
        <p:cNvGrpSpPr/>
        <p:nvPr/>
      </p:nvGrpSpPr>
      <p:grpSpPr>
        <a:xfrm>
          <a:off x="0" y="0"/>
          <a:ext cx="0" cy="0"/>
          <a:chOff x="0" y="0"/>
          <a:chExt cx="0" cy="0"/>
        </a:xfrm>
      </p:grpSpPr>
      <p:sp>
        <p:nvSpPr>
          <p:cNvPr id="2" name="Google Shape;93;p13">
            <a:extLst>
              <a:ext uri="{FF2B5EF4-FFF2-40B4-BE49-F238E27FC236}">
                <a16:creationId xmlns:a16="http://schemas.microsoft.com/office/drawing/2014/main" id="{80584645-BE0C-D3B1-B758-12CB40D320BE}"/>
              </a:ext>
            </a:extLst>
          </p:cNvPr>
          <p:cNvSpPr txBox="1">
            <a:spLocks noGrp="1"/>
          </p:cNvSpPr>
          <p:nvPr>
            <p:ph type="title"/>
          </p:nvPr>
        </p:nvSpPr>
        <p:spPr/>
        <p:txBody>
          <a:bodyPr/>
          <a:lstStyle>
            <a:lvl1pPr>
              <a:defRPr/>
            </a:lvl1pPr>
          </a:lstStyle>
          <a:p>
            <a:pPr lvl="0"/>
            <a:endParaRPr lang="en-CA"/>
          </a:p>
        </p:txBody>
      </p:sp>
      <p:sp>
        <p:nvSpPr>
          <p:cNvPr id="3" name="Google Shape;94;p13">
            <a:extLst>
              <a:ext uri="{FF2B5EF4-FFF2-40B4-BE49-F238E27FC236}">
                <a16:creationId xmlns:a16="http://schemas.microsoft.com/office/drawing/2014/main" id="{C0811AD2-047F-E33D-4C78-2A4419BD8C22}"/>
              </a:ext>
            </a:extLst>
          </p:cNvPr>
          <p:cNvSpPr txBox="1">
            <a:spLocks noGrp="1"/>
          </p:cNvSpPr>
          <p:nvPr>
            <p:ph type="dt" sz="half" idx="7"/>
          </p:nvPr>
        </p:nvSpPr>
        <p:spPr/>
        <p:txBody>
          <a:bodyPr/>
          <a:lstStyle>
            <a:lvl1pPr>
              <a:defRPr/>
            </a:lvl1pPr>
          </a:lstStyle>
          <a:p>
            <a:pPr lvl="0"/>
            <a:endParaRPr lang="en-CA"/>
          </a:p>
        </p:txBody>
      </p:sp>
      <p:sp>
        <p:nvSpPr>
          <p:cNvPr id="4" name="Google Shape;95;p13">
            <a:extLst>
              <a:ext uri="{FF2B5EF4-FFF2-40B4-BE49-F238E27FC236}">
                <a16:creationId xmlns:a16="http://schemas.microsoft.com/office/drawing/2014/main" id="{42D58166-841B-CF89-9BE8-E28A59A3DB39}"/>
              </a:ext>
            </a:extLst>
          </p:cNvPr>
          <p:cNvSpPr txBox="1">
            <a:spLocks noGrp="1"/>
          </p:cNvSpPr>
          <p:nvPr>
            <p:ph type="ftr" sz="quarter" idx="9"/>
          </p:nvPr>
        </p:nvSpPr>
        <p:spPr/>
        <p:txBody>
          <a:bodyPr/>
          <a:lstStyle>
            <a:lvl1pPr>
              <a:defRPr/>
            </a:lvl1pPr>
          </a:lstStyle>
          <a:p>
            <a:pPr lvl="0"/>
            <a:endParaRPr lang="en-CA"/>
          </a:p>
        </p:txBody>
      </p:sp>
      <p:sp>
        <p:nvSpPr>
          <p:cNvPr id="5" name="Google Shape;96;p13">
            <a:extLst>
              <a:ext uri="{FF2B5EF4-FFF2-40B4-BE49-F238E27FC236}">
                <a16:creationId xmlns:a16="http://schemas.microsoft.com/office/drawing/2014/main" id="{BA1BF4DC-C7BC-AF30-8387-343F2829ED83}"/>
              </a:ext>
            </a:extLst>
          </p:cNvPr>
          <p:cNvSpPr txBox="1">
            <a:spLocks noGrp="1"/>
          </p:cNvSpPr>
          <p:nvPr>
            <p:ph type="sldNum" sz="quarter" idx="8"/>
          </p:nvPr>
        </p:nvSpPr>
        <p:spPr/>
        <p:txBody>
          <a:bodyPr/>
          <a:lstStyle>
            <a:lvl1pPr>
              <a:defRPr/>
            </a:lvl1pPr>
          </a:lstStyle>
          <a:p>
            <a:pPr lvl="0"/>
            <a:fld id="{422B0DB0-35D8-DE49-B2DD-EE0A9E5D3B6E}" type="slidenum">
              <a:t>‹N°›</a:t>
            </a:fld>
            <a:endParaRPr lang="en-US"/>
          </a:p>
        </p:txBody>
      </p:sp>
    </p:spTree>
    <p:extLst>
      <p:ext uri="{BB962C8B-B14F-4D97-AF65-F5344CB8AC3E}">
        <p14:creationId xmlns:p14="http://schemas.microsoft.com/office/powerpoint/2010/main" val="3989731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OBJECT_WITH_CAPTION_TEXT">
    <p:spTree>
      <p:nvGrpSpPr>
        <p:cNvPr id="1" name=""/>
        <p:cNvGrpSpPr/>
        <p:nvPr/>
      </p:nvGrpSpPr>
      <p:grpSpPr>
        <a:xfrm>
          <a:off x="0" y="0"/>
          <a:ext cx="0" cy="0"/>
          <a:chOff x="0" y="0"/>
          <a:chExt cx="0" cy="0"/>
        </a:xfrm>
      </p:grpSpPr>
      <p:sp>
        <p:nvSpPr>
          <p:cNvPr id="2" name="Google Shape;98;p14">
            <a:extLst>
              <a:ext uri="{FF2B5EF4-FFF2-40B4-BE49-F238E27FC236}">
                <a16:creationId xmlns:a16="http://schemas.microsoft.com/office/drawing/2014/main" id="{526DE2C4-BBEA-E942-B268-A1699532200E}"/>
              </a:ext>
            </a:extLst>
          </p:cNvPr>
          <p:cNvSpPr txBox="1">
            <a:spLocks noGrp="1"/>
          </p:cNvSpPr>
          <p:nvPr>
            <p:ph type="title"/>
          </p:nvPr>
        </p:nvSpPr>
        <p:spPr>
          <a:xfrm>
            <a:off x="457200" y="273048"/>
            <a:ext cx="3008311" cy="1162046"/>
          </a:xfrm>
        </p:spPr>
        <p:txBody>
          <a:bodyPr anchor="b" anchorCtr="0"/>
          <a:lstStyle>
            <a:lvl1pPr algn="l">
              <a:defRPr sz="2000" b="1"/>
            </a:lvl1pPr>
          </a:lstStyle>
          <a:p>
            <a:pPr lvl="0"/>
            <a:endParaRPr lang="en-CA"/>
          </a:p>
        </p:txBody>
      </p:sp>
      <p:sp>
        <p:nvSpPr>
          <p:cNvPr id="3" name="Google Shape;99;p14">
            <a:extLst>
              <a:ext uri="{FF2B5EF4-FFF2-40B4-BE49-F238E27FC236}">
                <a16:creationId xmlns:a16="http://schemas.microsoft.com/office/drawing/2014/main" id="{6F0D2AA3-CB34-855E-D5E4-339B4CEFA048}"/>
              </a:ext>
            </a:extLst>
          </p:cNvPr>
          <p:cNvSpPr txBox="1">
            <a:spLocks noGrp="1"/>
          </p:cNvSpPr>
          <p:nvPr>
            <p:ph type="body" idx="2"/>
          </p:nvPr>
        </p:nvSpPr>
        <p:spPr>
          <a:xfrm>
            <a:off x="3575047" y="273048"/>
            <a:ext cx="5111752" cy="5853110"/>
          </a:xfrm>
        </p:spPr>
        <p:txBody>
          <a:bodyPr/>
          <a:lstStyle>
            <a:lvl1pPr>
              <a:defRPr/>
            </a:lvl1pPr>
          </a:lstStyle>
          <a:p>
            <a:pPr lvl="0"/>
            <a:endParaRPr lang="en-CA"/>
          </a:p>
        </p:txBody>
      </p:sp>
      <p:sp>
        <p:nvSpPr>
          <p:cNvPr id="4" name="Google Shape;100;p14">
            <a:extLst>
              <a:ext uri="{FF2B5EF4-FFF2-40B4-BE49-F238E27FC236}">
                <a16:creationId xmlns:a16="http://schemas.microsoft.com/office/drawing/2014/main" id="{328E04AF-3BFB-CEF6-F584-DF63F89D9C25}"/>
              </a:ext>
            </a:extLst>
          </p:cNvPr>
          <p:cNvSpPr txBox="1">
            <a:spLocks noGrp="1"/>
          </p:cNvSpPr>
          <p:nvPr>
            <p:ph idx="1"/>
          </p:nvPr>
        </p:nvSpPr>
        <p:spPr>
          <a:xfrm>
            <a:off x="457200" y="1435095"/>
            <a:ext cx="3008311" cy="4691064"/>
          </a:xfrm>
        </p:spPr>
        <p:txBody>
          <a:bodyPr/>
          <a:lstStyle>
            <a:lvl1pPr indent="-228600">
              <a:spcBef>
                <a:spcPts val="280"/>
              </a:spcBef>
              <a:buNone/>
              <a:defRPr sz="1400"/>
            </a:lvl1pPr>
          </a:lstStyle>
          <a:p>
            <a:pPr lvl="0"/>
            <a:endParaRPr lang="en-CA"/>
          </a:p>
        </p:txBody>
      </p:sp>
      <p:sp>
        <p:nvSpPr>
          <p:cNvPr id="5" name="Google Shape;101;p14">
            <a:extLst>
              <a:ext uri="{FF2B5EF4-FFF2-40B4-BE49-F238E27FC236}">
                <a16:creationId xmlns:a16="http://schemas.microsoft.com/office/drawing/2014/main" id="{AE3269A6-1EE3-579E-D210-20ED96E03B1D}"/>
              </a:ext>
            </a:extLst>
          </p:cNvPr>
          <p:cNvSpPr txBox="1">
            <a:spLocks noGrp="1"/>
          </p:cNvSpPr>
          <p:nvPr>
            <p:ph type="dt" sz="half" idx="7"/>
          </p:nvPr>
        </p:nvSpPr>
        <p:spPr/>
        <p:txBody>
          <a:bodyPr/>
          <a:lstStyle>
            <a:lvl1pPr>
              <a:defRPr/>
            </a:lvl1pPr>
          </a:lstStyle>
          <a:p>
            <a:pPr lvl="0"/>
            <a:endParaRPr lang="en-CA"/>
          </a:p>
        </p:txBody>
      </p:sp>
      <p:sp>
        <p:nvSpPr>
          <p:cNvPr id="6" name="Google Shape;102;p14">
            <a:extLst>
              <a:ext uri="{FF2B5EF4-FFF2-40B4-BE49-F238E27FC236}">
                <a16:creationId xmlns:a16="http://schemas.microsoft.com/office/drawing/2014/main" id="{8FD1E272-9D7B-6D3C-5BD8-09C66310EADC}"/>
              </a:ext>
            </a:extLst>
          </p:cNvPr>
          <p:cNvSpPr txBox="1">
            <a:spLocks noGrp="1"/>
          </p:cNvSpPr>
          <p:nvPr>
            <p:ph type="ftr" sz="quarter" idx="9"/>
          </p:nvPr>
        </p:nvSpPr>
        <p:spPr/>
        <p:txBody>
          <a:bodyPr/>
          <a:lstStyle>
            <a:lvl1pPr>
              <a:defRPr/>
            </a:lvl1pPr>
          </a:lstStyle>
          <a:p>
            <a:pPr lvl="0"/>
            <a:endParaRPr lang="en-CA"/>
          </a:p>
        </p:txBody>
      </p:sp>
      <p:sp>
        <p:nvSpPr>
          <p:cNvPr id="7" name="Google Shape;103;p14">
            <a:extLst>
              <a:ext uri="{FF2B5EF4-FFF2-40B4-BE49-F238E27FC236}">
                <a16:creationId xmlns:a16="http://schemas.microsoft.com/office/drawing/2014/main" id="{FBC5DF6F-C48D-CABA-A424-8800F61F10E2}"/>
              </a:ext>
            </a:extLst>
          </p:cNvPr>
          <p:cNvSpPr txBox="1">
            <a:spLocks noGrp="1"/>
          </p:cNvSpPr>
          <p:nvPr>
            <p:ph type="sldNum" sz="quarter" idx="8"/>
          </p:nvPr>
        </p:nvSpPr>
        <p:spPr/>
        <p:txBody>
          <a:bodyPr/>
          <a:lstStyle>
            <a:lvl1pPr>
              <a:defRPr/>
            </a:lvl1pPr>
          </a:lstStyle>
          <a:p>
            <a:pPr lvl="0"/>
            <a:fld id="{CDFA8281-659E-C843-97ED-5AE961CBDBA4}" type="slidenum">
              <a:t>‹N°›</a:t>
            </a:fld>
            <a:endParaRPr lang="en-US"/>
          </a:p>
        </p:txBody>
      </p:sp>
    </p:spTree>
    <p:extLst>
      <p:ext uri="{BB962C8B-B14F-4D97-AF65-F5344CB8AC3E}">
        <p14:creationId xmlns:p14="http://schemas.microsoft.com/office/powerpoint/2010/main" val="24184715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_WITH_CAPTION_TEXT">
    <p:spTree>
      <p:nvGrpSpPr>
        <p:cNvPr id="1" name=""/>
        <p:cNvGrpSpPr/>
        <p:nvPr/>
      </p:nvGrpSpPr>
      <p:grpSpPr>
        <a:xfrm>
          <a:off x="0" y="0"/>
          <a:ext cx="0" cy="0"/>
          <a:chOff x="0" y="0"/>
          <a:chExt cx="0" cy="0"/>
        </a:xfrm>
      </p:grpSpPr>
      <p:sp>
        <p:nvSpPr>
          <p:cNvPr id="2" name="Google Shape;105;p15">
            <a:extLst>
              <a:ext uri="{FF2B5EF4-FFF2-40B4-BE49-F238E27FC236}">
                <a16:creationId xmlns:a16="http://schemas.microsoft.com/office/drawing/2014/main" id="{E0B457B7-4F08-7347-3126-9EEB71974BC2}"/>
              </a:ext>
            </a:extLst>
          </p:cNvPr>
          <p:cNvSpPr txBox="1">
            <a:spLocks noGrp="1"/>
          </p:cNvSpPr>
          <p:nvPr>
            <p:ph type="title"/>
          </p:nvPr>
        </p:nvSpPr>
        <p:spPr>
          <a:xfrm>
            <a:off x="1792288" y="4800600"/>
            <a:ext cx="5486400" cy="566735"/>
          </a:xfrm>
        </p:spPr>
        <p:txBody>
          <a:bodyPr anchor="b" anchorCtr="0"/>
          <a:lstStyle>
            <a:lvl1pPr algn="l">
              <a:defRPr sz="2000" b="1"/>
            </a:lvl1pPr>
          </a:lstStyle>
          <a:p>
            <a:pPr lvl="0"/>
            <a:endParaRPr lang="en-CA"/>
          </a:p>
        </p:txBody>
      </p:sp>
      <p:sp>
        <p:nvSpPr>
          <p:cNvPr id="3" name="Google Shape;107;p15">
            <a:extLst>
              <a:ext uri="{FF2B5EF4-FFF2-40B4-BE49-F238E27FC236}">
                <a16:creationId xmlns:a16="http://schemas.microsoft.com/office/drawing/2014/main" id="{4970B0A5-9BCF-0855-96FC-C700AD9BC650}"/>
              </a:ext>
            </a:extLst>
          </p:cNvPr>
          <p:cNvSpPr txBox="1">
            <a:spLocks noGrp="1"/>
          </p:cNvSpPr>
          <p:nvPr>
            <p:ph type="body" idx="2"/>
          </p:nvPr>
        </p:nvSpPr>
        <p:spPr>
          <a:xfrm>
            <a:off x="1792288" y="5367335"/>
            <a:ext cx="5486400" cy="804864"/>
          </a:xfrm>
        </p:spPr>
        <p:txBody>
          <a:bodyPr/>
          <a:lstStyle>
            <a:lvl1pPr indent="-228600">
              <a:spcBef>
                <a:spcPts val="280"/>
              </a:spcBef>
              <a:buNone/>
              <a:defRPr sz="1400"/>
            </a:lvl1pPr>
          </a:lstStyle>
          <a:p>
            <a:pPr lvl="0"/>
            <a:endParaRPr lang="en-CA"/>
          </a:p>
        </p:txBody>
      </p:sp>
      <p:sp>
        <p:nvSpPr>
          <p:cNvPr id="4" name="Google Shape;108;p15">
            <a:extLst>
              <a:ext uri="{FF2B5EF4-FFF2-40B4-BE49-F238E27FC236}">
                <a16:creationId xmlns:a16="http://schemas.microsoft.com/office/drawing/2014/main" id="{D3288AC1-669E-932A-1938-004C497DBD8E}"/>
              </a:ext>
            </a:extLst>
          </p:cNvPr>
          <p:cNvSpPr txBox="1">
            <a:spLocks noGrp="1"/>
          </p:cNvSpPr>
          <p:nvPr>
            <p:ph type="dt" sz="half" idx="7"/>
          </p:nvPr>
        </p:nvSpPr>
        <p:spPr/>
        <p:txBody>
          <a:bodyPr/>
          <a:lstStyle>
            <a:lvl1pPr>
              <a:defRPr/>
            </a:lvl1pPr>
          </a:lstStyle>
          <a:p>
            <a:pPr lvl="0"/>
            <a:endParaRPr lang="en-CA"/>
          </a:p>
        </p:txBody>
      </p:sp>
      <p:sp>
        <p:nvSpPr>
          <p:cNvPr id="5" name="Google Shape;109;p15">
            <a:extLst>
              <a:ext uri="{FF2B5EF4-FFF2-40B4-BE49-F238E27FC236}">
                <a16:creationId xmlns:a16="http://schemas.microsoft.com/office/drawing/2014/main" id="{6AEE066D-91E6-D19B-B86E-3DC22C504D10}"/>
              </a:ext>
            </a:extLst>
          </p:cNvPr>
          <p:cNvSpPr txBox="1">
            <a:spLocks noGrp="1"/>
          </p:cNvSpPr>
          <p:nvPr>
            <p:ph type="ftr" sz="quarter" idx="9"/>
          </p:nvPr>
        </p:nvSpPr>
        <p:spPr/>
        <p:txBody>
          <a:bodyPr/>
          <a:lstStyle>
            <a:lvl1pPr>
              <a:defRPr/>
            </a:lvl1pPr>
          </a:lstStyle>
          <a:p>
            <a:pPr lvl="0"/>
            <a:endParaRPr lang="en-CA"/>
          </a:p>
        </p:txBody>
      </p:sp>
      <p:sp>
        <p:nvSpPr>
          <p:cNvPr id="6" name="Google Shape;110;p15">
            <a:extLst>
              <a:ext uri="{FF2B5EF4-FFF2-40B4-BE49-F238E27FC236}">
                <a16:creationId xmlns:a16="http://schemas.microsoft.com/office/drawing/2014/main" id="{E3017A56-0A4A-7363-0453-3001C3551282}"/>
              </a:ext>
            </a:extLst>
          </p:cNvPr>
          <p:cNvSpPr txBox="1">
            <a:spLocks noGrp="1"/>
          </p:cNvSpPr>
          <p:nvPr>
            <p:ph type="sldNum" sz="quarter" idx="8"/>
          </p:nvPr>
        </p:nvSpPr>
        <p:spPr/>
        <p:txBody>
          <a:bodyPr/>
          <a:lstStyle>
            <a:lvl1pPr>
              <a:defRPr/>
            </a:lvl1pPr>
          </a:lstStyle>
          <a:p>
            <a:pPr lvl="0"/>
            <a:fld id="{C49ECD16-5108-C144-B96A-A1185B1B4168}" type="slidenum">
              <a:t>‹N°›</a:t>
            </a:fld>
            <a:endParaRPr lang="en-US"/>
          </a:p>
        </p:txBody>
      </p:sp>
    </p:spTree>
    <p:extLst>
      <p:ext uri="{BB962C8B-B14F-4D97-AF65-F5344CB8AC3E}">
        <p14:creationId xmlns:p14="http://schemas.microsoft.com/office/powerpoint/2010/main" val="240173398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VERTICAL_TEXT">
    <p:spTree>
      <p:nvGrpSpPr>
        <p:cNvPr id="1" name=""/>
        <p:cNvGrpSpPr/>
        <p:nvPr/>
      </p:nvGrpSpPr>
      <p:grpSpPr>
        <a:xfrm>
          <a:off x="0" y="0"/>
          <a:ext cx="0" cy="0"/>
          <a:chOff x="0" y="0"/>
          <a:chExt cx="0" cy="0"/>
        </a:xfrm>
      </p:grpSpPr>
      <p:sp>
        <p:nvSpPr>
          <p:cNvPr id="2" name="Google Shape;112;p16">
            <a:extLst>
              <a:ext uri="{FF2B5EF4-FFF2-40B4-BE49-F238E27FC236}">
                <a16:creationId xmlns:a16="http://schemas.microsoft.com/office/drawing/2014/main" id="{D2DEEBD5-70BE-65E2-2770-0809F0FD3725}"/>
              </a:ext>
            </a:extLst>
          </p:cNvPr>
          <p:cNvSpPr txBox="1">
            <a:spLocks noGrp="1"/>
          </p:cNvSpPr>
          <p:nvPr>
            <p:ph type="title"/>
          </p:nvPr>
        </p:nvSpPr>
        <p:spPr/>
        <p:txBody>
          <a:bodyPr/>
          <a:lstStyle>
            <a:lvl1pPr>
              <a:defRPr/>
            </a:lvl1pPr>
          </a:lstStyle>
          <a:p>
            <a:pPr lvl="0"/>
            <a:endParaRPr lang="en-CA"/>
          </a:p>
        </p:txBody>
      </p:sp>
      <p:sp>
        <p:nvSpPr>
          <p:cNvPr id="3" name="Google Shape;113;p16">
            <a:extLst>
              <a:ext uri="{FF2B5EF4-FFF2-40B4-BE49-F238E27FC236}">
                <a16:creationId xmlns:a16="http://schemas.microsoft.com/office/drawing/2014/main" id="{41E6C882-0B83-0AAF-36E8-61F8D012D250}"/>
              </a:ext>
            </a:extLst>
          </p:cNvPr>
          <p:cNvSpPr txBox="1">
            <a:spLocks noGrp="1"/>
          </p:cNvSpPr>
          <p:nvPr>
            <p:ph type="body" orient="vert" idx="1"/>
          </p:nvPr>
        </p:nvSpPr>
        <p:spPr>
          <a:xfrm rot="5400013">
            <a:off x="2309021" y="-251620"/>
            <a:ext cx="4525959" cy="8229600"/>
          </a:xfrm>
        </p:spPr>
        <p:txBody>
          <a:bodyPr/>
          <a:lstStyle>
            <a:lvl1pPr indent="-342900">
              <a:spcBef>
                <a:spcPts val="360"/>
              </a:spcBef>
              <a:buSzPts val="1800"/>
              <a:defRPr/>
            </a:lvl1pPr>
          </a:lstStyle>
          <a:p>
            <a:pPr lvl="0"/>
            <a:endParaRPr lang="en-CA"/>
          </a:p>
        </p:txBody>
      </p:sp>
      <p:sp>
        <p:nvSpPr>
          <p:cNvPr id="4" name="Google Shape;114;p16">
            <a:extLst>
              <a:ext uri="{FF2B5EF4-FFF2-40B4-BE49-F238E27FC236}">
                <a16:creationId xmlns:a16="http://schemas.microsoft.com/office/drawing/2014/main" id="{662ADEB0-F761-6D36-B580-F80DCC33A51B}"/>
              </a:ext>
            </a:extLst>
          </p:cNvPr>
          <p:cNvSpPr txBox="1">
            <a:spLocks noGrp="1"/>
          </p:cNvSpPr>
          <p:nvPr>
            <p:ph type="dt" sz="half" idx="7"/>
          </p:nvPr>
        </p:nvSpPr>
        <p:spPr/>
        <p:txBody>
          <a:bodyPr/>
          <a:lstStyle>
            <a:lvl1pPr>
              <a:defRPr/>
            </a:lvl1pPr>
          </a:lstStyle>
          <a:p>
            <a:pPr lvl="0"/>
            <a:endParaRPr lang="en-CA"/>
          </a:p>
        </p:txBody>
      </p:sp>
      <p:sp>
        <p:nvSpPr>
          <p:cNvPr id="5" name="Google Shape;115;p16">
            <a:extLst>
              <a:ext uri="{FF2B5EF4-FFF2-40B4-BE49-F238E27FC236}">
                <a16:creationId xmlns:a16="http://schemas.microsoft.com/office/drawing/2014/main" id="{7BB96351-29FC-E240-1F8A-C5F5F00424A8}"/>
              </a:ext>
            </a:extLst>
          </p:cNvPr>
          <p:cNvSpPr txBox="1">
            <a:spLocks noGrp="1"/>
          </p:cNvSpPr>
          <p:nvPr>
            <p:ph type="ftr" sz="quarter" idx="9"/>
          </p:nvPr>
        </p:nvSpPr>
        <p:spPr/>
        <p:txBody>
          <a:bodyPr/>
          <a:lstStyle>
            <a:lvl1pPr>
              <a:defRPr/>
            </a:lvl1pPr>
          </a:lstStyle>
          <a:p>
            <a:pPr lvl="0"/>
            <a:endParaRPr lang="en-CA"/>
          </a:p>
        </p:txBody>
      </p:sp>
      <p:sp>
        <p:nvSpPr>
          <p:cNvPr id="6" name="Google Shape;116;p16">
            <a:extLst>
              <a:ext uri="{FF2B5EF4-FFF2-40B4-BE49-F238E27FC236}">
                <a16:creationId xmlns:a16="http://schemas.microsoft.com/office/drawing/2014/main" id="{DC800754-CE92-CBCD-2418-C3FFE1FCBCFC}"/>
              </a:ext>
            </a:extLst>
          </p:cNvPr>
          <p:cNvSpPr txBox="1">
            <a:spLocks noGrp="1"/>
          </p:cNvSpPr>
          <p:nvPr>
            <p:ph type="sldNum" sz="quarter" idx="8"/>
          </p:nvPr>
        </p:nvSpPr>
        <p:spPr/>
        <p:txBody>
          <a:bodyPr/>
          <a:lstStyle>
            <a:lvl1pPr>
              <a:defRPr/>
            </a:lvl1pPr>
          </a:lstStyle>
          <a:p>
            <a:pPr lvl="0"/>
            <a:fld id="{4D3B1859-EE9D-2D43-BB49-8C9B501C267B}" type="slidenum">
              <a:t>‹N°›</a:t>
            </a:fld>
            <a:endParaRPr lang="en-US"/>
          </a:p>
        </p:txBody>
      </p:sp>
    </p:spTree>
    <p:extLst>
      <p:ext uri="{BB962C8B-B14F-4D97-AF65-F5344CB8AC3E}">
        <p14:creationId xmlns:p14="http://schemas.microsoft.com/office/powerpoint/2010/main" val="280150748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_TITLE_AND_VERTICAL_TEXT">
    <p:spTree>
      <p:nvGrpSpPr>
        <p:cNvPr id="1" name=""/>
        <p:cNvGrpSpPr/>
        <p:nvPr/>
      </p:nvGrpSpPr>
      <p:grpSpPr>
        <a:xfrm>
          <a:off x="0" y="0"/>
          <a:ext cx="0" cy="0"/>
          <a:chOff x="0" y="0"/>
          <a:chExt cx="0" cy="0"/>
        </a:xfrm>
      </p:grpSpPr>
      <p:sp>
        <p:nvSpPr>
          <p:cNvPr id="2" name="Google Shape;118;p17">
            <a:extLst>
              <a:ext uri="{FF2B5EF4-FFF2-40B4-BE49-F238E27FC236}">
                <a16:creationId xmlns:a16="http://schemas.microsoft.com/office/drawing/2014/main" id="{B35BA073-94A8-E870-25F3-72D5201766DA}"/>
              </a:ext>
            </a:extLst>
          </p:cNvPr>
          <p:cNvSpPr txBox="1">
            <a:spLocks noGrp="1"/>
          </p:cNvSpPr>
          <p:nvPr>
            <p:ph type="title" orient="vert"/>
          </p:nvPr>
        </p:nvSpPr>
        <p:spPr>
          <a:xfrm rot="5400013">
            <a:off x="4732335" y="2171706"/>
            <a:ext cx="5851529" cy="2057400"/>
          </a:xfrm>
        </p:spPr>
        <p:txBody>
          <a:bodyPr/>
          <a:lstStyle>
            <a:lvl1pPr>
              <a:defRPr/>
            </a:lvl1pPr>
          </a:lstStyle>
          <a:p>
            <a:pPr lvl="0"/>
            <a:endParaRPr lang="en-CA"/>
          </a:p>
        </p:txBody>
      </p:sp>
      <p:sp>
        <p:nvSpPr>
          <p:cNvPr id="3" name="Google Shape;119;p17">
            <a:extLst>
              <a:ext uri="{FF2B5EF4-FFF2-40B4-BE49-F238E27FC236}">
                <a16:creationId xmlns:a16="http://schemas.microsoft.com/office/drawing/2014/main" id="{356C0D13-EBE9-7DE6-3163-499F035E5472}"/>
              </a:ext>
            </a:extLst>
          </p:cNvPr>
          <p:cNvSpPr txBox="1">
            <a:spLocks noGrp="1"/>
          </p:cNvSpPr>
          <p:nvPr>
            <p:ph type="body" orient="vert" idx="1"/>
          </p:nvPr>
        </p:nvSpPr>
        <p:spPr>
          <a:xfrm rot="5400013">
            <a:off x="541343" y="190507"/>
            <a:ext cx="5851529" cy="6019796"/>
          </a:xfrm>
        </p:spPr>
        <p:txBody>
          <a:bodyPr/>
          <a:lstStyle>
            <a:lvl1pPr indent="-342900">
              <a:spcBef>
                <a:spcPts val="360"/>
              </a:spcBef>
              <a:buSzPts val="1800"/>
              <a:defRPr/>
            </a:lvl1pPr>
          </a:lstStyle>
          <a:p>
            <a:pPr lvl="0"/>
            <a:endParaRPr lang="en-CA"/>
          </a:p>
        </p:txBody>
      </p:sp>
      <p:sp>
        <p:nvSpPr>
          <p:cNvPr id="4" name="Google Shape;120;p17">
            <a:extLst>
              <a:ext uri="{FF2B5EF4-FFF2-40B4-BE49-F238E27FC236}">
                <a16:creationId xmlns:a16="http://schemas.microsoft.com/office/drawing/2014/main" id="{5A7FD798-C88E-3748-D36D-CCBB2DC812C0}"/>
              </a:ext>
            </a:extLst>
          </p:cNvPr>
          <p:cNvSpPr txBox="1">
            <a:spLocks noGrp="1"/>
          </p:cNvSpPr>
          <p:nvPr>
            <p:ph type="dt" sz="half" idx="7"/>
          </p:nvPr>
        </p:nvSpPr>
        <p:spPr/>
        <p:txBody>
          <a:bodyPr/>
          <a:lstStyle>
            <a:lvl1pPr>
              <a:defRPr/>
            </a:lvl1pPr>
          </a:lstStyle>
          <a:p>
            <a:pPr lvl="0"/>
            <a:endParaRPr lang="en-CA"/>
          </a:p>
        </p:txBody>
      </p:sp>
      <p:sp>
        <p:nvSpPr>
          <p:cNvPr id="5" name="Google Shape;121;p17">
            <a:extLst>
              <a:ext uri="{FF2B5EF4-FFF2-40B4-BE49-F238E27FC236}">
                <a16:creationId xmlns:a16="http://schemas.microsoft.com/office/drawing/2014/main" id="{685C63DD-18DE-0A6C-0DE0-1713ACC548B9}"/>
              </a:ext>
            </a:extLst>
          </p:cNvPr>
          <p:cNvSpPr txBox="1">
            <a:spLocks noGrp="1"/>
          </p:cNvSpPr>
          <p:nvPr>
            <p:ph type="ftr" sz="quarter" idx="9"/>
          </p:nvPr>
        </p:nvSpPr>
        <p:spPr/>
        <p:txBody>
          <a:bodyPr/>
          <a:lstStyle>
            <a:lvl1pPr>
              <a:defRPr/>
            </a:lvl1pPr>
          </a:lstStyle>
          <a:p>
            <a:pPr lvl="0"/>
            <a:endParaRPr lang="en-CA"/>
          </a:p>
        </p:txBody>
      </p:sp>
      <p:sp>
        <p:nvSpPr>
          <p:cNvPr id="6" name="Google Shape;122;p17">
            <a:extLst>
              <a:ext uri="{FF2B5EF4-FFF2-40B4-BE49-F238E27FC236}">
                <a16:creationId xmlns:a16="http://schemas.microsoft.com/office/drawing/2014/main" id="{5EBADF4A-5FF1-2AC7-D96B-BFA3BF864582}"/>
              </a:ext>
            </a:extLst>
          </p:cNvPr>
          <p:cNvSpPr txBox="1">
            <a:spLocks noGrp="1"/>
          </p:cNvSpPr>
          <p:nvPr>
            <p:ph type="sldNum" sz="quarter" idx="8"/>
          </p:nvPr>
        </p:nvSpPr>
        <p:spPr/>
        <p:txBody>
          <a:bodyPr/>
          <a:lstStyle>
            <a:lvl1pPr>
              <a:defRPr/>
            </a:lvl1pPr>
          </a:lstStyle>
          <a:p>
            <a:pPr lvl="0"/>
            <a:fld id="{D838CFA7-370C-E543-AED3-3428554F417B}" type="slidenum">
              <a:t>‹N°›</a:t>
            </a:fld>
            <a:endParaRPr lang="en-US"/>
          </a:p>
        </p:txBody>
      </p:sp>
    </p:spTree>
    <p:extLst>
      <p:ext uri="{BB962C8B-B14F-4D97-AF65-F5344CB8AC3E}">
        <p14:creationId xmlns:p14="http://schemas.microsoft.com/office/powerpoint/2010/main" val="26860218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BLANK_1_1_1">
    <p:bg>
      <p:bgPr>
        <a:solidFill>
          <a:srgbClr val="216B57"/>
        </a:solidFill>
        <a:effectLst/>
      </p:bgPr>
    </p:bg>
    <p:spTree>
      <p:nvGrpSpPr>
        <p:cNvPr id="1" name=""/>
        <p:cNvGrpSpPr/>
        <p:nvPr/>
      </p:nvGrpSpPr>
      <p:grpSpPr>
        <a:xfrm>
          <a:off x="0" y="0"/>
          <a:ext cx="0" cy="0"/>
          <a:chOff x="0" y="0"/>
          <a:chExt cx="0" cy="0"/>
        </a:xfrm>
      </p:grpSpPr>
      <p:grpSp>
        <p:nvGrpSpPr>
          <p:cNvPr id="2" name="Google Shape;20;p4">
            <a:extLst>
              <a:ext uri="{FF2B5EF4-FFF2-40B4-BE49-F238E27FC236}">
                <a16:creationId xmlns:a16="http://schemas.microsoft.com/office/drawing/2014/main" id="{1CB194A5-9B01-430F-C579-8AC6288D4F37}"/>
              </a:ext>
            </a:extLst>
          </p:cNvPr>
          <p:cNvGrpSpPr/>
          <p:nvPr/>
        </p:nvGrpSpPr>
        <p:grpSpPr>
          <a:xfrm>
            <a:off x="1028700" y="962524"/>
            <a:ext cx="16230709" cy="8295820"/>
            <a:chOff x="1028700" y="962524"/>
            <a:chExt cx="16230709" cy="8295820"/>
          </a:xfrm>
        </p:grpSpPr>
        <p:sp>
          <p:nvSpPr>
            <p:cNvPr id="3" name="Google Shape;21;p4">
              <a:extLst>
                <a:ext uri="{FF2B5EF4-FFF2-40B4-BE49-F238E27FC236}">
                  <a16:creationId xmlns:a16="http://schemas.microsoft.com/office/drawing/2014/main" id="{B7322B8D-873A-6CE2-2F90-CAC81505990E}"/>
                </a:ext>
              </a:extLst>
            </p:cNvPr>
            <p:cNvSpPr/>
            <p:nvPr/>
          </p:nvSpPr>
          <p:spPr>
            <a:xfrm>
              <a:off x="1028700" y="962524"/>
              <a:ext cx="16230709" cy="8295820"/>
            </a:xfrm>
            <a:custGeom>
              <a:avLst/>
              <a:gdLst>
                <a:gd name="f0" fmla="val w"/>
                <a:gd name="f1" fmla="val h"/>
                <a:gd name="f2" fmla="val 0"/>
                <a:gd name="f3" fmla="val 4274726"/>
                <a:gd name="f4" fmla="val 2184894"/>
                <a:gd name="f5" fmla="*/ f0 1 4274726"/>
                <a:gd name="f6" fmla="*/ f1 1 2184894"/>
                <a:gd name="f7" fmla="val f2"/>
                <a:gd name="f8" fmla="val f3"/>
                <a:gd name="f9" fmla="val f4"/>
                <a:gd name="f10" fmla="+- f9 0 f7"/>
                <a:gd name="f11" fmla="+- f8 0 f7"/>
                <a:gd name="f12" fmla="*/ f11 1 4274726"/>
                <a:gd name="f13" fmla="*/ f10 1 2184894"/>
                <a:gd name="f14" fmla="*/ f7 1 f12"/>
                <a:gd name="f15" fmla="*/ f8 1 f12"/>
                <a:gd name="f16" fmla="*/ f7 1 f13"/>
                <a:gd name="f17" fmla="*/ f9 1 f13"/>
                <a:gd name="f18" fmla="*/ f14 f5 1"/>
                <a:gd name="f19" fmla="*/ f15 f5 1"/>
                <a:gd name="f20" fmla="*/ f17 f6 1"/>
                <a:gd name="f21" fmla="*/ f16 f6 1"/>
              </a:gdLst>
              <a:ahLst/>
              <a:cxnLst>
                <a:cxn ang="3cd4">
                  <a:pos x="hc" y="t"/>
                </a:cxn>
                <a:cxn ang="0">
                  <a:pos x="r" y="vc"/>
                </a:cxn>
                <a:cxn ang="cd4">
                  <a:pos x="hc" y="b"/>
                </a:cxn>
                <a:cxn ang="cd2">
                  <a:pos x="l" y="vc"/>
                </a:cxn>
              </a:cxnLst>
              <a:rect l="f18" t="f21" r="f19" b="f20"/>
              <a:pathLst>
                <a:path w="4274726" h="2184894">
                  <a:moveTo>
                    <a:pt x="f2" y="f2"/>
                  </a:moveTo>
                  <a:lnTo>
                    <a:pt x="f3" y="f2"/>
                  </a:lnTo>
                  <a:lnTo>
                    <a:pt x="f3" y="f4"/>
                  </a:lnTo>
                  <a:lnTo>
                    <a:pt x="f2" y="f4"/>
                  </a:lnTo>
                  <a:close/>
                </a:path>
              </a:pathLst>
            </a:custGeom>
            <a:solidFill>
              <a:srgbClr val="000000">
                <a:alpha val="0"/>
              </a:srgbClr>
            </a:solidFill>
            <a:ln w="38103" cap="sq">
              <a:solidFill>
                <a:srgbClr val="EBC4E1"/>
              </a:solidFill>
              <a:prstDash val="solid"/>
              <a:miter/>
            </a:ln>
          </p:spPr>
          <p:txBody>
            <a:bodyPr lIns="0" tIns="0" rIns="0" bIns="0"/>
            <a:lstStyle/>
            <a:p>
              <a:endParaRPr lang="fr-CA"/>
            </a:p>
          </p:txBody>
        </p:sp>
        <p:sp>
          <p:nvSpPr>
            <p:cNvPr id="4" name="Google Shape;22;p4">
              <a:extLst>
                <a:ext uri="{FF2B5EF4-FFF2-40B4-BE49-F238E27FC236}">
                  <a16:creationId xmlns:a16="http://schemas.microsoft.com/office/drawing/2014/main" id="{AA1F5F9A-1300-06CC-4307-9C85B5355709}"/>
                </a:ext>
              </a:extLst>
            </p:cNvPr>
            <p:cNvSpPr txBox="1"/>
            <p:nvPr/>
          </p:nvSpPr>
          <p:spPr>
            <a:xfrm>
              <a:off x="1028700" y="1288014"/>
              <a:ext cx="16230609" cy="7970074"/>
            </a:xfrm>
            <a:prstGeom prst="rect">
              <a:avLst/>
            </a:prstGeom>
            <a:noFill/>
            <a:ln cap="flat">
              <a:noFill/>
            </a:ln>
          </p:spPr>
          <p:txBody>
            <a:bodyPr vert="horz" wrap="square" lIns="50804" tIns="50804" rIns="50804" bIns="50804" anchor="ctr" anchorCtr="1" compatLnSpc="1">
              <a:noAutofit/>
            </a:bodyPr>
            <a:lstStyle/>
            <a:p>
              <a:pPr marL="0" marR="0" lvl="0" indent="0" algn="ctr" defTabSz="914400" rtl="0" fontAlgn="auto" hangingPunct="1">
                <a:lnSpc>
                  <a:spcPct val="106944"/>
                </a:lnSpc>
                <a:spcBef>
                  <a:spcPts val="0"/>
                </a:spcBef>
                <a:spcAft>
                  <a:spcPts val="0"/>
                </a:spcAft>
                <a:buNone/>
                <a:tabLst/>
                <a:defRPr sz="1800" b="0" i="0" u="none" strike="noStrike" kern="0" cap="none" spc="0" baseline="0">
                  <a:solidFill>
                    <a:srgbClr val="000000"/>
                  </a:solidFill>
                  <a:uFillTx/>
                </a:defRPr>
              </a:pPr>
              <a:endParaRPr lang="en-CA" sz="1800" b="0" i="0" u="none" strike="noStrike" kern="0" cap="none" spc="0" baseline="0">
                <a:solidFill>
                  <a:srgbClr val="000000"/>
                </a:solidFill>
                <a:uFillTx/>
                <a:latin typeface="Calibri"/>
                <a:ea typeface="Calibri"/>
                <a:cs typeface="Calibri"/>
              </a:endParaRPr>
            </a:p>
          </p:txBody>
        </p:sp>
      </p:grpSp>
      <p:sp>
        <p:nvSpPr>
          <p:cNvPr id="5" name="Google Shape;23;p4">
            <a:extLst>
              <a:ext uri="{FF2B5EF4-FFF2-40B4-BE49-F238E27FC236}">
                <a16:creationId xmlns:a16="http://schemas.microsoft.com/office/drawing/2014/main" id="{35E59941-FFB3-FC22-DB4F-11CFE5BB95AB}"/>
              </a:ext>
            </a:extLst>
          </p:cNvPr>
          <p:cNvSpPr txBox="1"/>
          <p:nvPr/>
        </p:nvSpPr>
        <p:spPr>
          <a:xfrm>
            <a:off x="3062426" y="4192652"/>
            <a:ext cx="12163202" cy="3386398"/>
          </a:xfrm>
          <a:prstGeom prst="rect">
            <a:avLst/>
          </a:prstGeom>
          <a:noFill/>
          <a:ln cap="flat">
            <a:noFill/>
          </a:ln>
        </p:spPr>
        <p:txBody>
          <a:bodyPr vert="horz" wrap="square" lIns="0" tIns="0" rIns="0" bIns="0" anchor="t" anchorCtr="0" compatLnSpc="1">
            <a:spAutoFit/>
          </a:bodyPr>
          <a:lstStyle/>
          <a:p>
            <a:pPr marL="0" marR="0" lvl="0" indent="0" algn="just"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2000" b="0" i="0" u="none" strike="noStrike" kern="0" cap="none" spc="0" baseline="0">
                <a:solidFill>
                  <a:srgbClr val="EBC4E1"/>
                </a:solidFill>
                <a:uFillTx/>
                <a:latin typeface="Poppins"/>
                <a:ea typeface="Poppins"/>
                <a:cs typeface="Poppins"/>
              </a:rPr>
              <a:t>Lorem ipsum dolor sit amet, consectetur adipiscing elit, sed do eiusmod tempor incididunt ut labore et dolore magna aliqua. Ut enim ad minim veniam, quis nostrud exercitation ullamco laboris nisi ut aliquip ex ea commodo consequat. Duis aute irure dolor in reprehenderit in voluptate velit esse cillum dolore eu fugiat nulla pariatur. Excepteur sint occaecat cupidatat non proident, sunt in culpa qui officia deserunt mollit anim id est laborum.</a:t>
            </a:r>
            <a:endParaRPr lang="en-US" sz="1400" b="0" i="0" u="none" strike="noStrike" kern="0" cap="none" spc="0" baseline="0">
              <a:solidFill>
                <a:srgbClr val="000000"/>
              </a:solidFill>
              <a:uFillTx/>
              <a:latin typeface="Arial"/>
              <a:ea typeface="Arial"/>
              <a:cs typeface="Arial"/>
            </a:endParaRPr>
          </a:p>
          <a:p>
            <a:pPr marL="0" marR="0" lvl="0" indent="0" algn="just"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2000" b="0" i="0" u="none" strike="noStrike" kern="0" cap="none" spc="0" baseline="0">
              <a:solidFill>
                <a:srgbClr val="EBC4E1"/>
              </a:solidFill>
              <a:uFillTx/>
              <a:latin typeface="Poppins"/>
              <a:ea typeface="Poppins"/>
              <a:cs typeface="Poppins"/>
            </a:endParaRPr>
          </a:p>
          <a:p>
            <a:pPr marL="0" marR="0" lvl="0" indent="0" algn="just"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2000" b="0" i="0" u="none" strike="noStrike" kern="0" cap="none" spc="0" baseline="0">
                <a:solidFill>
                  <a:srgbClr val="EBC4E1"/>
                </a:solidFill>
                <a:uFillTx/>
                <a:latin typeface="Poppins"/>
                <a:ea typeface="Poppins"/>
                <a:cs typeface="Poppins"/>
              </a:rPr>
              <a:t>Lorem ipsum dolor sit amet, consectetur adipiscing elit, sed do eiusmod tempor incididunt ut labore et dolore magna aliqua. Ut enim ad minim veniam, quis nostrud exercitation ullamco laboris nisi ut aliquip ex ea commodo consequat. Duis aute irure dolor in reprehenderit in voluptate velit esse cillum dolore eu fugiat nulla pariatur. Excepteur sint occaecat cupidatat non proident, sunt in culpa qui officia deserunt mollit anim id est laborum.</a:t>
            </a:r>
            <a:endParaRPr lang="en-US" sz="1400" b="0" i="0" u="none" strike="noStrike" kern="0" cap="none" spc="0" baseline="0">
              <a:solidFill>
                <a:srgbClr val="000000"/>
              </a:solidFill>
              <a:uFillTx/>
              <a:latin typeface="Arial"/>
              <a:ea typeface="Arial"/>
              <a:cs typeface="Arial"/>
            </a:endParaRPr>
          </a:p>
        </p:txBody>
      </p:sp>
      <p:sp>
        <p:nvSpPr>
          <p:cNvPr id="6" name="Google Shape;24;p4">
            <a:extLst>
              <a:ext uri="{FF2B5EF4-FFF2-40B4-BE49-F238E27FC236}">
                <a16:creationId xmlns:a16="http://schemas.microsoft.com/office/drawing/2014/main" id="{0D22AFEF-80FA-551E-D2F8-F182A59A5F81}"/>
              </a:ext>
            </a:extLst>
          </p:cNvPr>
          <p:cNvSpPr txBox="1"/>
          <p:nvPr/>
        </p:nvSpPr>
        <p:spPr>
          <a:xfrm>
            <a:off x="3809024" y="2202304"/>
            <a:ext cx="10670097" cy="1773003"/>
          </a:xfrm>
          <a:prstGeom prst="rect">
            <a:avLst/>
          </a:prstGeom>
          <a:noFill/>
          <a:ln cap="flat">
            <a:noFill/>
          </a:ln>
        </p:spPr>
        <p:txBody>
          <a:bodyPr vert="horz" wrap="square" lIns="0" tIns="0" rIns="0" bIns="0" anchor="t" anchorCtr="1" compatLnSpc="1">
            <a:spAutoFit/>
          </a:bodyPr>
          <a:lstStyle/>
          <a:p>
            <a:pPr marL="0" marR="0" lvl="0" indent="0" algn="ctr" defTabSz="914400" rtl="0" fontAlgn="auto" hangingPunct="1">
              <a:lnSpc>
                <a:spcPct val="95991"/>
              </a:lnSpc>
              <a:spcBef>
                <a:spcPts val="0"/>
              </a:spcBef>
              <a:spcAft>
                <a:spcPts val="0"/>
              </a:spcAft>
              <a:buNone/>
              <a:tabLst/>
              <a:defRPr sz="1800" b="0" i="0" u="none" strike="noStrike" kern="0" cap="none" spc="0" baseline="0">
                <a:solidFill>
                  <a:srgbClr val="000000"/>
                </a:solidFill>
                <a:uFillTx/>
              </a:defRPr>
            </a:pPr>
            <a:r>
              <a:rPr lang="en-US" sz="12000" b="0" i="0" u="none" strike="noStrike" kern="0" cap="none" spc="0" baseline="0">
                <a:solidFill>
                  <a:srgbClr val="EBC4E1"/>
                </a:solidFill>
                <a:uFillTx/>
                <a:latin typeface="Tenor Sans"/>
                <a:ea typeface="Tenor Sans"/>
                <a:cs typeface="Tenor Sans"/>
              </a:rPr>
              <a:t>Click to edit</a:t>
            </a:r>
            <a:endParaRPr lang="en-US" sz="1400" b="0" i="0" u="none" strike="noStrike" kern="0" cap="none" spc="0" baseline="0">
              <a:solidFill>
                <a:srgbClr val="000000"/>
              </a:solidFill>
              <a:uFillTx/>
              <a:latin typeface="Arial"/>
              <a:ea typeface="Arial"/>
              <a:cs typeface="Arial"/>
            </a:endParaRPr>
          </a:p>
        </p:txBody>
      </p:sp>
    </p:spTree>
    <p:extLst>
      <p:ext uri="{BB962C8B-B14F-4D97-AF65-F5344CB8AC3E}">
        <p14:creationId xmlns:p14="http://schemas.microsoft.com/office/powerpoint/2010/main" val="6475844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BLANK_1_1_1_1">
    <p:bg>
      <p:bgPr>
        <a:solidFill>
          <a:srgbClr val="216B57"/>
        </a:solidFill>
        <a:effectLst/>
      </p:bgPr>
    </p:bg>
    <p:spTree>
      <p:nvGrpSpPr>
        <p:cNvPr id="1" name=""/>
        <p:cNvGrpSpPr/>
        <p:nvPr/>
      </p:nvGrpSpPr>
      <p:grpSpPr>
        <a:xfrm>
          <a:off x="0" y="0"/>
          <a:ext cx="0" cy="0"/>
          <a:chOff x="0" y="0"/>
          <a:chExt cx="0" cy="0"/>
        </a:xfrm>
      </p:grpSpPr>
      <p:sp>
        <p:nvSpPr>
          <p:cNvPr id="2" name="Google Shape;26;p5">
            <a:extLst>
              <a:ext uri="{FF2B5EF4-FFF2-40B4-BE49-F238E27FC236}">
                <a16:creationId xmlns:a16="http://schemas.microsoft.com/office/drawing/2014/main" id="{E0596A69-BCA5-6466-6F30-6AFEB6017B9A}"/>
              </a:ext>
            </a:extLst>
          </p:cNvPr>
          <p:cNvSpPr txBox="1"/>
          <p:nvPr/>
        </p:nvSpPr>
        <p:spPr>
          <a:xfrm>
            <a:off x="1028700" y="1673964"/>
            <a:ext cx="16230600" cy="1477496"/>
          </a:xfrm>
          <a:prstGeom prst="rect">
            <a:avLst/>
          </a:prstGeom>
          <a:noFill/>
          <a:ln cap="flat">
            <a:noFill/>
          </a:ln>
        </p:spPr>
        <p:txBody>
          <a:bodyPr vert="horz" wrap="square" lIns="0" tIns="0" rIns="0" bIns="0" anchor="t" anchorCtr="1" compatLnSpc="1">
            <a:spAutoFit/>
          </a:bodyPr>
          <a:lstStyle/>
          <a:p>
            <a:pPr marL="0" marR="0" lvl="0" indent="0" algn="ctr" defTabSz="914400" rtl="0" fontAlgn="auto" hangingPunct="1">
              <a:lnSpc>
                <a:spcPct val="95999"/>
              </a:lnSpc>
              <a:spcBef>
                <a:spcPts val="0"/>
              </a:spcBef>
              <a:spcAft>
                <a:spcPts val="0"/>
              </a:spcAft>
              <a:buNone/>
              <a:tabLst/>
              <a:defRPr sz="1800" b="0" i="0" u="none" strike="noStrike" kern="0" cap="none" spc="0" baseline="0">
                <a:solidFill>
                  <a:srgbClr val="000000"/>
                </a:solidFill>
                <a:uFillTx/>
              </a:defRPr>
            </a:pPr>
            <a:r>
              <a:rPr lang="en-US" sz="9999" b="0" i="0" u="none" strike="noStrike" kern="0" cap="none" spc="0" baseline="0">
                <a:solidFill>
                  <a:srgbClr val="EBC4E1"/>
                </a:solidFill>
                <a:uFillTx/>
                <a:latin typeface="Tenor Sans"/>
                <a:ea typeface="Tenor Sans"/>
                <a:cs typeface="Tenor Sans"/>
              </a:rPr>
              <a:t>Click to edit theme style</a:t>
            </a:r>
            <a:endParaRPr lang="en-US" sz="1400" b="0" i="0" u="none" strike="noStrike" kern="0" cap="none" spc="0" baseline="0">
              <a:solidFill>
                <a:srgbClr val="000000"/>
              </a:solidFill>
              <a:uFillTx/>
              <a:latin typeface="Arial"/>
              <a:ea typeface="Arial"/>
              <a:cs typeface="Arial"/>
            </a:endParaRPr>
          </a:p>
        </p:txBody>
      </p:sp>
      <p:grpSp>
        <p:nvGrpSpPr>
          <p:cNvPr id="3" name="Google Shape;27;p5">
            <a:extLst>
              <a:ext uri="{FF2B5EF4-FFF2-40B4-BE49-F238E27FC236}">
                <a16:creationId xmlns:a16="http://schemas.microsoft.com/office/drawing/2014/main" id="{C82946B1-4014-0AF6-A554-BE384554B184}"/>
              </a:ext>
            </a:extLst>
          </p:cNvPr>
          <p:cNvGrpSpPr/>
          <p:nvPr/>
        </p:nvGrpSpPr>
        <p:grpSpPr>
          <a:xfrm>
            <a:off x="1028700" y="4003682"/>
            <a:ext cx="16230617" cy="4862851"/>
            <a:chOff x="1028700" y="4003682"/>
            <a:chExt cx="16230617" cy="4862851"/>
          </a:xfrm>
        </p:grpSpPr>
        <p:grpSp>
          <p:nvGrpSpPr>
            <p:cNvPr id="4" name="Google Shape;28;p5">
              <a:extLst>
                <a:ext uri="{FF2B5EF4-FFF2-40B4-BE49-F238E27FC236}">
                  <a16:creationId xmlns:a16="http://schemas.microsoft.com/office/drawing/2014/main" id="{2F600150-079F-C7B5-F8FD-62C39AE803E1}"/>
                </a:ext>
              </a:extLst>
            </p:cNvPr>
            <p:cNvGrpSpPr/>
            <p:nvPr/>
          </p:nvGrpSpPr>
          <p:grpSpPr>
            <a:xfrm>
              <a:off x="1028700" y="4010668"/>
              <a:ext cx="3683751" cy="4855865"/>
              <a:chOff x="1028700" y="4010668"/>
              <a:chExt cx="3683751" cy="4855865"/>
            </a:xfrm>
          </p:grpSpPr>
          <p:sp>
            <p:nvSpPr>
              <p:cNvPr id="5" name="Google Shape;29;p5">
                <a:extLst>
                  <a:ext uri="{FF2B5EF4-FFF2-40B4-BE49-F238E27FC236}">
                    <a16:creationId xmlns:a16="http://schemas.microsoft.com/office/drawing/2014/main" id="{20F4FDF1-0204-5748-A35D-70204E683128}"/>
                  </a:ext>
                </a:extLst>
              </p:cNvPr>
              <p:cNvSpPr/>
              <p:nvPr/>
            </p:nvSpPr>
            <p:spPr>
              <a:xfrm>
                <a:off x="1028700" y="4010668"/>
                <a:ext cx="3683751" cy="4855674"/>
              </a:xfrm>
              <a:custGeom>
                <a:avLst/>
                <a:gdLst>
                  <a:gd name="f0" fmla="val w"/>
                  <a:gd name="f1" fmla="val h"/>
                  <a:gd name="f2" fmla="val 0"/>
                  <a:gd name="f3" fmla="val 1002913"/>
                  <a:gd name="f4" fmla="val 1321973"/>
                  <a:gd name="f5" fmla="val 37830"/>
                  <a:gd name="f6" fmla="val 965083"/>
                  <a:gd name="f7" fmla="val 985976"/>
                  <a:gd name="f8" fmla="val 16937"/>
                  <a:gd name="f9" fmla="val 1284143"/>
                  <a:gd name="f10" fmla="val 1294176"/>
                  <a:gd name="f11" fmla="val 998927"/>
                  <a:gd name="f12" fmla="val 1303798"/>
                  <a:gd name="f13" fmla="val 991832"/>
                  <a:gd name="f14" fmla="val 1310893"/>
                  <a:gd name="f15" fmla="val 984738"/>
                  <a:gd name="f16" fmla="val 1317987"/>
                  <a:gd name="f17" fmla="val 975116"/>
                  <a:gd name="f18" fmla="val 1305036"/>
                  <a:gd name="f19" fmla="*/ f0 1 1002913"/>
                  <a:gd name="f20" fmla="*/ f1 1 1321973"/>
                  <a:gd name="f21" fmla="val f2"/>
                  <a:gd name="f22" fmla="val f3"/>
                  <a:gd name="f23" fmla="val f4"/>
                  <a:gd name="f24" fmla="+- f23 0 f21"/>
                  <a:gd name="f25" fmla="+- f22 0 f21"/>
                  <a:gd name="f26" fmla="*/ f25 1 1002913"/>
                  <a:gd name="f27" fmla="*/ f24 1 1321973"/>
                  <a:gd name="f28" fmla="*/ f21 1 f26"/>
                  <a:gd name="f29" fmla="*/ f22 1 f26"/>
                  <a:gd name="f30" fmla="*/ f21 1 f27"/>
                  <a:gd name="f31" fmla="*/ f23 1 f27"/>
                  <a:gd name="f32" fmla="*/ f28 f19 1"/>
                  <a:gd name="f33" fmla="*/ f29 f19 1"/>
                  <a:gd name="f34" fmla="*/ f31 f20 1"/>
                  <a:gd name="f35" fmla="*/ f30 f20 1"/>
                </a:gdLst>
                <a:ahLst/>
                <a:cxnLst>
                  <a:cxn ang="3cd4">
                    <a:pos x="hc" y="t"/>
                  </a:cxn>
                  <a:cxn ang="0">
                    <a:pos x="r" y="vc"/>
                  </a:cxn>
                  <a:cxn ang="cd4">
                    <a:pos x="hc" y="b"/>
                  </a:cxn>
                  <a:cxn ang="cd2">
                    <a:pos x="l" y="vc"/>
                  </a:cxn>
                </a:cxnLst>
                <a:rect l="f32" t="f35" r="f33" b="f34"/>
                <a:pathLst>
                  <a:path w="1002913" h="1321973">
                    <a:moveTo>
                      <a:pt x="f5" y="f2"/>
                    </a:moveTo>
                    <a:lnTo>
                      <a:pt x="f6" y="f2"/>
                    </a:lnTo>
                    <a:cubicBezTo>
                      <a:pt x="f7" y="f2"/>
                      <a:pt x="f3" y="f8"/>
                      <a:pt x="f3" y="f5"/>
                    </a:cubicBezTo>
                    <a:lnTo>
                      <a:pt x="f3" y="f9"/>
                    </a:lnTo>
                    <a:cubicBezTo>
                      <a:pt x="f3" y="f10"/>
                      <a:pt x="f11" y="f12"/>
                      <a:pt x="f13" y="f14"/>
                    </a:cubicBezTo>
                    <a:cubicBezTo>
                      <a:pt x="f15" y="f16"/>
                      <a:pt x="f17" y="f4"/>
                      <a:pt x="f6" y="f4"/>
                    </a:cubicBezTo>
                    <a:lnTo>
                      <a:pt x="f5" y="f4"/>
                    </a:lnTo>
                    <a:cubicBezTo>
                      <a:pt x="f8" y="f4"/>
                      <a:pt x="f2" y="f18"/>
                      <a:pt x="f2" y="f9"/>
                    </a:cubicBezTo>
                    <a:lnTo>
                      <a:pt x="f2" y="f5"/>
                    </a:lnTo>
                    <a:cubicBezTo>
                      <a:pt x="f2" y="f8"/>
                      <a:pt x="f8" y="f2"/>
                      <a:pt x="f5" y="f2"/>
                    </a:cubicBezTo>
                    <a:close/>
                  </a:path>
                </a:pathLst>
              </a:custGeom>
              <a:solidFill>
                <a:srgbClr val="EBC4E1"/>
              </a:solidFill>
              <a:ln cap="flat">
                <a:noFill/>
                <a:prstDash val="solid"/>
              </a:ln>
            </p:spPr>
            <p:txBody>
              <a:bodyPr vert="horz" wrap="square" lIns="91421" tIns="91421" rIns="91421" bIns="91421" anchor="ctr"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CA" sz="1400" b="0" i="0" u="none" strike="noStrike" kern="0" cap="none" spc="0" baseline="0">
                  <a:solidFill>
                    <a:srgbClr val="000000"/>
                  </a:solidFill>
                  <a:uFillTx/>
                  <a:latin typeface="Arial"/>
                  <a:ea typeface="Arial"/>
                  <a:cs typeface="Arial"/>
                </a:endParaRPr>
              </a:p>
            </p:txBody>
          </p:sp>
          <p:sp>
            <p:nvSpPr>
              <p:cNvPr id="6" name="Google Shape;30;p5">
                <a:extLst>
                  <a:ext uri="{FF2B5EF4-FFF2-40B4-BE49-F238E27FC236}">
                    <a16:creationId xmlns:a16="http://schemas.microsoft.com/office/drawing/2014/main" id="{D2B0B9BF-1F85-B645-8170-A5DD0B50A2F6}"/>
                  </a:ext>
                </a:extLst>
              </p:cNvPr>
              <p:cNvSpPr txBox="1"/>
              <p:nvPr/>
            </p:nvSpPr>
            <p:spPr>
              <a:xfrm>
                <a:off x="1028700" y="4325541"/>
                <a:ext cx="3683696" cy="4540992"/>
              </a:xfrm>
              <a:prstGeom prst="rect">
                <a:avLst/>
              </a:prstGeom>
              <a:noFill/>
              <a:ln cap="flat">
                <a:noFill/>
              </a:ln>
            </p:spPr>
            <p:txBody>
              <a:bodyPr vert="horz" wrap="square" lIns="50804" tIns="50804" rIns="50804" bIns="50804" anchor="ctr" anchorCtr="1" compatLnSpc="1">
                <a:noAutofit/>
              </a:bodyPr>
              <a:lstStyle/>
              <a:p>
                <a:pPr marL="0" marR="0" lvl="0" indent="0" algn="ctr" defTabSz="914400" rtl="0" fontAlgn="auto" hangingPunct="1">
                  <a:lnSpc>
                    <a:spcPct val="106944"/>
                  </a:lnSpc>
                  <a:spcBef>
                    <a:spcPts val="0"/>
                  </a:spcBef>
                  <a:spcAft>
                    <a:spcPts val="0"/>
                  </a:spcAft>
                  <a:buNone/>
                  <a:tabLst/>
                  <a:defRPr sz="1800" b="0" i="0" u="none" strike="noStrike" kern="0" cap="none" spc="0" baseline="0">
                    <a:solidFill>
                      <a:srgbClr val="000000"/>
                    </a:solidFill>
                    <a:uFillTx/>
                  </a:defRPr>
                </a:pPr>
                <a:endParaRPr lang="en-CA" sz="1800" b="0" i="0" u="none" strike="noStrike" kern="0" cap="none" spc="0" baseline="0">
                  <a:solidFill>
                    <a:srgbClr val="000000"/>
                  </a:solidFill>
                  <a:uFillTx/>
                  <a:latin typeface="Calibri"/>
                  <a:ea typeface="Calibri"/>
                  <a:cs typeface="Calibri"/>
                </a:endParaRPr>
              </a:p>
            </p:txBody>
          </p:sp>
        </p:grpSp>
        <p:grpSp>
          <p:nvGrpSpPr>
            <p:cNvPr id="7" name="Google Shape;31;p5">
              <a:extLst>
                <a:ext uri="{FF2B5EF4-FFF2-40B4-BE49-F238E27FC236}">
                  <a16:creationId xmlns:a16="http://schemas.microsoft.com/office/drawing/2014/main" id="{DD50AD88-6A84-5BC0-8CC7-B7CA28882A50}"/>
                </a:ext>
              </a:extLst>
            </p:cNvPr>
            <p:cNvGrpSpPr/>
            <p:nvPr/>
          </p:nvGrpSpPr>
          <p:grpSpPr>
            <a:xfrm>
              <a:off x="5212966" y="4003682"/>
              <a:ext cx="3683751" cy="4855865"/>
              <a:chOff x="5212966" y="4003682"/>
              <a:chExt cx="3683751" cy="4855865"/>
            </a:xfrm>
          </p:grpSpPr>
          <p:sp>
            <p:nvSpPr>
              <p:cNvPr id="8" name="Google Shape;32;p5">
                <a:extLst>
                  <a:ext uri="{FF2B5EF4-FFF2-40B4-BE49-F238E27FC236}">
                    <a16:creationId xmlns:a16="http://schemas.microsoft.com/office/drawing/2014/main" id="{19D2000B-9826-40CE-22E0-8B320E9CC292}"/>
                  </a:ext>
                </a:extLst>
              </p:cNvPr>
              <p:cNvSpPr/>
              <p:nvPr/>
            </p:nvSpPr>
            <p:spPr>
              <a:xfrm>
                <a:off x="5212966" y="4003682"/>
                <a:ext cx="3683751" cy="4855674"/>
              </a:xfrm>
              <a:custGeom>
                <a:avLst/>
                <a:gdLst>
                  <a:gd name="f0" fmla="val w"/>
                  <a:gd name="f1" fmla="val h"/>
                  <a:gd name="f2" fmla="val 0"/>
                  <a:gd name="f3" fmla="val 1002913"/>
                  <a:gd name="f4" fmla="val 1321973"/>
                  <a:gd name="f5" fmla="val 37830"/>
                  <a:gd name="f6" fmla="val 965083"/>
                  <a:gd name="f7" fmla="val 985976"/>
                  <a:gd name="f8" fmla="val 16937"/>
                  <a:gd name="f9" fmla="val 1284143"/>
                  <a:gd name="f10" fmla="val 1294176"/>
                  <a:gd name="f11" fmla="val 998927"/>
                  <a:gd name="f12" fmla="val 1303798"/>
                  <a:gd name="f13" fmla="val 991832"/>
                  <a:gd name="f14" fmla="val 1310893"/>
                  <a:gd name="f15" fmla="val 984738"/>
                  <a:gd name="f16" fmla="val 1317987"/>
                  <a:gd name="f17" fmla="val 975116"/>
                  <a:gd name="f18" fmla="val 1305036"/>
                  <a:gd name="f19" fmla="*/ f0 1 1002913"/>
                  <a:gd name="f20" fmla="*/ f1 1 1321973"/>
                  <a:gd name="f21" fmla="val f2"/>
                  <a:gd name="f22" fmla="val f3"/>
                  <a:gd name="f23" fmla="val f4"/>
                  <a:gd name="f24" fmla="+- f23 0 f21"/>
                  <a:gd name="f25" fmla="+- f22 0 f21"/>
                  <a:gd name="f26" fmla="*/ f25 1 1002913"/>
                  <a:gd name="f27" fmla="*/ f24 1 1321973"/>
                  <a:gd name="f28" fmla="*/ f21 1 f26"/>
                  <a:gd name="f29" fmla="*/ f22 1 f26"/>
                  <a:gd name="f30" fmla="*/ f21 1 f27"/>
                  <a:gd name="f31" fmla="*/ f23 1 f27"/>
                  <a:gd name="f32" fmla="*/ f28 f19 1"/>
                  <a:gd name="f33" fmla="*/ f29 f19 1"/>
                  <a:gd name="f34" fmla="*/ f31 f20 1"/>
                  <a:gd name="f35" fmla="*/ f30 f20 1"/>
                </a:gdLst>
                <a:ahLst/>
                <a:cxnLst>
                  <a:cxn ang="3cd4">
                    <a:pos x="hc" y="t"/>
                  </a:cxn>
                  <a:cxn ang="0">
                    <a:pos x="r" y="vc"/>
                  </a:cxn>
                  <a:cxn ang="cd4">
                    <a:pos x="hc" y="b"/>
                  </a:cxn>
                  <a:cxn ang="cd2">
                    <a:pos x="l" y="vc"/>
                  </a:cxn>
                </a:cxnLst>
                <a:rect l="f32" t="f35" r="f33" b="f34"/>
                <a:pathLst>
                  <a:path w="1002913" h="1321973">
                    <a:moveTo>
                      <a:pt x="f5" y="f2"/>
                    </a:moveTo>
                    <a:lnTo>
                      <a:pt x="f6" y="f2"/>
                    </a:lnTo>
                    <a:cubicBezTo>
                      <a:pt x="f7" y="f2"/>
                      <a:pt x="f3" y="f8"/>
                      <a:pt x="f3" y="f5"/>
                    </a:cubicBezTo>
                    <a:lnTo>
                      <a:pt x="f3" y="f9"/>
                    </a:lnTo>
                    <a:cubicBezTo>
                      <a:pt x="f3" y="f10"/>
                      <a:pt x="f11" y="f12"/>
                      <a:pt x="f13" y="f14"/>
                    </a:cubicBezTo>
                    <a:cubicBezTo>
                      <a:pt x="f15" y="f16"/>
                      <a:pt x="f17" y="f4"/>
                      <a:pt x="f6" y="f4"/>
                    </a:cubicBezTo>
                    <a:lnTo>
                      <a:pt x="f5" y="f4"/>
                    </a:lnTo>
                    <a:cubicBezTo>
                      <a:pt x="f8" y="f4"/>
                      <a:pt x="f2" y="f18"/>
                      <a:pt x="f2" y="f9"/>
                    </a:cubicBezTo>
                    <a:lnTo>
                      <a:pt x="f2" y="f5"/>
                    </a:lnTo>
                    <a:cubicBezTo>
                      <a:pt x="f2" y="f8"/>
                      <a:pt x="f8" y="f2"/>
                      <a:pt x="f5" y="f2"/>
                    </a:cubicBezTo>
                    <a:close/>
                  </a:path>
                </a:pathLst>
              </a:custGeom>
              <a:solidFill>
                <a:srgbClr val="EBC4E1"/>
              </a:solidFill>
              <a:ln cap="flat">
                <a:noFill/>
                <a:prstDash val="solid"/>
              </a:ln>
            </p:spPr>
            <p:txBody>
              <a:bodyPr vert="horz" wrap="square" lIns="91421" tIns="91421" rIns="91421" bIns="91421" anchor="ctr"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CA" sz="1400" b="0" i="0" u="none" strike="noStrike" kern="0" cap="none" spc="0" baseline="0">
                  <a:solidFill>
                    <a:srgbClr val="000000"/>
                  </a:solidFill>
                  <a:uFillTx/>
                  <a:latin typeface="Arial"/>
                  <a:ea typeface="Arial"/>
                  <a:cs typeface="Arial"/>
                </a:endParaRPr>
              </a:p>
            </p:txBody>
          </p:sp>
          <p:sp>
            <p:nvSpPr>
              <p:cNvPr id="9" name="Google Shape;33;p5">
                <a:extLst>
                  <a:ext uri="{FF2B5EF4-FFF2-40B4-BE49-F238E27FC236}">
                    <a16:creationId xmlns:a16="http://schemas.microsoft.com/office/drawing/2014/main" id="{257A552C-FD2B-B229-3767-9F68705E40A6}"/>
                  </a:ext>
                </a:extLst>
              </p:cNvPr>
              <p:cNvSpPr txBox="1"/>
              <p:nvPr/>
            </p:nvSpPr>
            <p:spPr>
              <a:xfrm>
                <a:off x="5212966" y="4318555"/>
                <a:ext cx="3683696" cy="4540992"/>
              </a:xfrm>
              <a:prstGeom prst="rect">
                <a:avLst/>
              </a:prstGeom>
              <a:noFill/>
              <a:ln cap="flat">
                <a:noFill/>
              </a:ln>
            </p:spPr>
            <p:txBody>
              <a:bodyPr vert="horz" wrap="square" lIns="50804" tIns="50804" rIns="50804" bIns="50804" anchor="ctr" anchorCtr="1" compatLnSpc="1">
                <a:noAutofit/>
              </a:bodyPr>
              <a:lstStyle/>
              <a:p>
                <a:pPr marL="0" marR="0" lvl="0" indent="0" algn="ctr" defTabSz="914400" rtl="0" fontAlgn="auto" hangingPunct="1">
                  <a:lnSpc>
                    <a:spcPct val="106944"/>
                  </a:lnSpc>
                  <a:spcBef>
                    <a:spcPts val="0"/>
                  </a:spcBef>
                  <a:spcAft>
                    <a:spcPts val="0"/>
                  </a:spcAft>
                  <a:buNone/>
                  <a:tabLst/>
                  <a:defRPr sz="1800" b="0" i="0" u="none" strike="noStrike" kern="0" cap="none" spc="0" baseline="0">
                    <a:solidFill>
                      <a:srgbClr val="000000"/>
                    </a:solidFill>
                    <a:uFillTx/>
                  </a:defRPr>
                </a:pPr>
                <a:endParaRPr lang="en-CA" sz="1800" b="0" i="0" u="none" strike="noStrike" kern="0" cap="none" spc="0" baseline="0">
                  <a:solidFill>
                    <a:srgbClr val="000000"/>
                  </a:solidFill>
                  <a:uFillTx/>
                  <a:latin typeface="Calibri"/>
                  <a:ea typeface="Calibri"/>
                  <a:cs typeface="Calibri"/>
                </a:endParaRPr>
              </a:p>
            </p:txBody>
          </p:sp>
        </p:grpSp>
        <p:grpSp>
          <p:nvGrpSpPr>
            <p:cNvPr id="10" name="Google Shape;34;p5">
              <a:extLst>
                <a:ext uri="{FF2B5EF4-FFF2-40B4-BE49-F238E27FC236}">
                  <a16:creationId xmlns:a16="http://schemas.microsoft.com/office/drawing/2014/main" id="{6E1B1D0D-E343-98CB-4114-042C487C6E78}"/>
                </a:ext>
              </a:extLst>
            </p:cNvPr>
            <p:cNvGrpSpPr/>
            <p:nvPr/>
          </p:nvGrpSpPr>
          <p:grpSpPr>
            <a:xfrm>
              <a:off x="9394271" y="4003682"/>
              <a:ext cx="3683751" cy="4855865"/>
              <a:chOff x="9394271" y="4003682"/>
              <a:chExt cx="3683751" cy="4855865"/>
            </a:xfrm>
          </p:grpSpPr>
          <p:sp>
            <p:nvSpPr>
              <p:cNvPr id="11" name="Google Shape;35;p5">
                <a:extLst>
                  <a:ext uri="{FF2B5EF4-FFF2-40B4-BE49-F238E27FC236}">
                    <a16:creationId xmlns:a16="http://schemas.microsoft.com/office/drawing/2014/main" id="{C5A6E24F-1E62-3AF5-9378-3FA35C21E1BB}"/>
                  </a:ext>
                </a:extLst>
              </p:cNvPr>
              <p:cNvSpPr/>
              <p:nvPr/>
            </p:nvSpPr>
            <p:spPr>
              <a:xfrm>
                <a:off x="9394271" y="4003682"/>
                <a:ext cx="3683751" cy="4855674"/>
              </a:xfrm>
              <a:custGeom>
                <a:avLst/>
                <a:gdLst>
                  <a:gd name="f0" fmla="val w"/>
                  <a:gd name="f1" fmla="val h"/>
                  <a:gd name="f2" fmla="val 0"/>
                  <a:gd name="f3" fmla="val 1002913"/>
                  <a:gd name="f4" fmla="val 1321973"/>
                  <a:gd name="f5" fmla="val 37830"/>
                  <a:gd name="f6" fmla="val 965083"/>
                  <a:gd name="f7" fmla="val 985976"/>
                  <a:gd name="f8" fmla="val 16937"/>
                  <a:gd name="f9" fmla="val 1284143"/>
                  <a:gd name="f10" fmla="val 1294176"/>
                  <a:gd name="f11" fmla="val 998927"/>
                  <a:gd name="f12" fmla="val 1303798"/>
                  <a:gd name="f13" fmla="val 991832"/>
                  <a:gd name="f14" fmla="val 1310893"/>
                  <a:gd name="f15" fmla="val 984738"/>
                  <a:gd name="f16" fmla="val 1317987"/>
                  <a:gd name="f17" fmla="val 975116"/>
                  <a:gd name="f18" fmla="val 1305036"/>
                  <a:gd name="f19" fmla="*/ f0 1 1002913"/>
                  <a:gd name="f20" fmla="*/ f1 1 1321973"/>
                  <a:gd name="f21" fmla="val f2"/>
                  <a:gd name="f22" fmla="val f3"/>
                  <a:gd name="f23" fmla="val f4"/>
                  <a:gd name="f24" fmla="+- f23 0 f21"/>
                  <a:gd name="f25" fmla="+- f22 0 f21"/>
                  <a:gd name="f26" fmla="*/ f25 1 1002913"/>
                  <a:gd name="f27" fmla="*/ f24 1 1321973"/>
                  <a:gd name="f28" fmla="*/ f21 1 f26"/>
                  <a:gd name="f29" fmla="*/ f22 1 f26"/>
                  <a:gd name="f30" fmla="*/ f21 1 f27"/>
                  <a:gd name="f31" fmla="*/ f23 1 f27"/>
                  <a:gd name="f32" fmla="*/ f28 f19 1"/>
                  <a:gd name="f33" fmla="*/ f29 f19 1"/>
                  <a:gd name="f34" fmla="*/ f31 f20 1"/>
                  <a:gd name="f35" fmla="*/ f30 f20 1"/>
                </a:gdLst>
                <a:ahLst/>
                <a:cxnLst>
                  <a:cxn ang="3cd4">
                    <a:pos x="hc" y="t"/>
                  </a:cxn>
                  <a:cxn ang="0">
                    <a:pos x="r" y="vc"/>
                  </a:cxn>
                  <a:cxn ang="cd4">
                    <a:pos x="hc" y="b"/>
                  </a:cxn>
                  <a:cxn ang="cd2">
                    <a:pos x="l" y="vc"/>
                  </a:cxn>
                </a:cxnLst>
                <a:rect l="f32" t="f35" r="f33" b="f34"/>
                <a:pathLst>
                  <a:path w="1002913" h="1321973">
                    <a:moveTo>
                      <a:pt x="f5" y="f2"/>
                    </a:moveTo>
                    <a:lnTo>
                      <a:pt x="f6" y="f2"/>
                    </a:lnTo>
                    <a:cubicBezTo>
                      <a:pt x="f7" y="f2"/>
                      <a:pt x="f3" y="f8"/>
                      <a:pt x="f3" y="f5"/>
                    </a:cubicBezTo>
                    <a:lnTo>
                      <a:pt x="f3" y="f9"/>
                    </a:lnTo>
                    <a:cubicBezTo>
                      <a:pt x="f3" y="f10"/>
                      <a:pt x="f11" y="f12"/>
                      <a:pt x="f13" y="f14"/>
                    </a:cubicBezTo>
                    <a:cubicBezTo>
                      <a:pt x="f15" y="f16"/>
                      <a:pt x="f17" y="f4"/>
                      <a:pt x="f6" y="f4"/>
                    </a:cubicBezTo>
                    <a:lnTo>
                      <a:pt x="f5" y="f4"/>
                    </a:lnTo>
                    <a:cubicBezTo>
                      <a:pt x="f8" y="f4"/>
                      <a:pt x="f2" y="f18"/>
                      <a:pt x="f2" y="f9"/>
                    </a:cubicBezTo>
                    <a:lnTo>
                      <a:pt x="f2" y="f5"/>
                    </a:lnTo>
                    <a:cubicBezTo>
                      <a:pt x="f2" y="f8"/>
                      <a:pt x="f8" y="f2"/>
                      <a:pt x="f5" y="f2"/>
                    </a:cubicBezTo>
                    <a:close/>
                  </a:path>
                </a:pathLst>
              </a:custGeom>
              <a:solidFill>
                <a:srgbClr val="EBC4E1"/>
              </a:solidFill>
              <a:ln cap="flat">
                <a:noFill/>
                <a:prstDash val="solid"/>
              </a:ln>
            </p:spPr>
            <p:txBody>
              <a:bodyPr vert="horz" wrap="square" lIns="91421" tIns="91421" rIns="91421" bIns="91421" anchor="ctr"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CA" sz="1400" b="0" i="0" u="none" strike="noStrike" kern="0" cap="none" spc="0" baseline="0">
                  <a:solidFill>
                    <a:srgbClr val="000000"/>
                  </a:solidFill>
                  <a:uFillTx/>
                  <a:latin typeface="Arial"/>
                  <a:ea typeface="Arial"/>
                  <a:cs typeface="Arial"/>
                </a:endParaRPr>
              </a:p>
            </p:txBody>
          </p:sp>
          <p:sp>
            <p:nvSpPr>
              <p:cNvPr id="12" name="Google Shape;36;p5">
                <a:extLst>
                  <a:ext uri="{FF2B5EF4-FFF2-40B4-BE49-F238E27FC236}">
                    <a16:creationId xmlns:a16="http://schemas.microsoft.com/office/drawing/2014/main" id="{9DAB4BA9-18CF-FDCC-78AB-399B787DAD58}"/>
                  </a:ext>
                </a:extLst>
              </p:cNvPr>
              <p:cNvSpPr txBox="1"/>
              <p:nvPr/>
            </p:nvSpPr>
            <p:spPr>
              <a:xfrm>
                <a:off x="9394271" y="4318555"/>
                <a:ext cx="3683696" cy="4540992"/>
              </a:xfrm>
              <a:prstGeom prst="rect">
                <a:avLst/>
              </a:prstGeom>
              <a:noFill/>
              <a:ln cap="flat">
                <a:noFill/>
              </a:ln>
            </p:spPr>
            <p:txBody>
              <a:bodyPr vert="horz" wrap="square" lIns="50804" tIns="50804" rIns="50804" bIns="50804" anchor="ctr" anchorCtr="1" compatLnSpc="1">
                <a:noAutofit/>
              </a:bodyPr>
              <a:lstStyle/>
              <a:p>
                <a:pPr marL="0" marR="0" lvl="0" indent="0" algn="ctr" defTabSz="914400" rtl="0" fontAlgn="auto" hangingPunct="1">
                  <a:lnSpc>
                    <a:spcPct val="106944"/>
                  </a:lnSpc>
                  <a:spcBef>
                    <a:spcPts val="0"/>
                  </a:spcBef>
                  <a:spcAft>
                    <a:spcPts val="0"/>
                  </a:spcAft>
                  <a:buNone/>
                  <a:tabLst/>
                  <a:defRPr sz="1800" b="0" i="0" u="none" strike="noStrike" kern="0" cap="none" spc="0" baseline="0">
                    <a:solidFill>
                      <a:srgbClr val="000000"/>
                    </a:solidFill>
                    <a:uFillTx/>
                  </a:defRPr>
                </a:pPr>
                <a:endParaRPr lang="en-CA" sz="1800" b="0" i="0" u="none" strike="noStrike" kern="0" cap="none" spc="0" baseline="0">
                  <a:solidFill>
                    <a:srgbClr val="000000"/>
                  </a:solidFill>
                  <a:uFillTx/>
                  <a:latin typeface="Calibri"/>
                  <a:ea typeface="Calibri"/>
                  <a:cs typeface="Calibri"/>
                </a:endParaRPr>
              </a:p>
            </p:txBody>
          </p:sp>
        </p:grpSp>
        <p:grpSp>
          <p:nvGrpSpPr>
            <p:cNvPr id="13" name="Google Shape;37;p5">
              <a:extLst>
                <a:ext uri="{FF2B5EF4-FFF2-40B4-BE49-F238E27FC236}">
                  <a16:creationId xmlns:a16="http://schemas.microsoft.com/office/drawing/2014/main" id="{67C368A4-F1EB-EC85-0C02-17127AEB4A36}"/>
                </a:ext>
              </a:extLst>
            </p:cNvPr>
            <p:cNvGrpSpPr/>
            <p:nvPr/>
          </p:nvGrpSpPr>
          <p:grpSpPr>
            <a:xfrm>
              <a:off x="13575566" y="4010668"/>
              <a:ext cx="3683751" cy="4855865"/>
              <a:chOff x="13575566" y="4010668"/>
              <a:chExt cx="3683751" cy="4855865"/>
            </a:xfrm>
          </p:grpSpPr>
          <p:sp>
            <p:nvSpPr>
              <p:cNvPr id="14" name="Google Shape;38;p5">
                <a:extLst>
                  <a:ext uri="{FF2B5EF4-FFF2-40B4-BE49-F238E27FC236}">
                    <a16:creationId xmlns:a16="http://schemas.microsoft.com/office/drawing/2014/main" id="{4550B27D-ED51-3A64-5B54-F8793B399213}"/>
                  </a:ext>
                </a:extLst>
              </p:cNvPr>
              <p:cNvSpPr/>
              <p:nvPr/>
            </p:nvSpPr>
            <p:spPr>
              <a:xfrm>
                <a:off x="13575566" y="4010668"/>
                <a:ext cx="3683751" cy="4855674"/>
              </a:xfrm>
              <a:custGeom>
                <a:avLst/>
                <a:gdLst>
                  <a:gd name="f0" fmla="val w"/>
                  <a:gd name="f1" fmla="val h"/>
                  <a:gd name="f2" fmla="val 0"/>
                  <a:gd name="f3" fmla="val 1002913"/>
                  <a:gd name="f4" fmla="val 1321973"/>
                  <a:gd name="f5" fmla="val 37830"/>
                  <a:gd name="f6" fmla="val 965083"/>
                  <a:gd name="f7" fmla="val 985976"/>
                  <a:gd name="f8" fmla="val 16937"/>
                  <a:gd name="f9" fmla="val 1284143"/>
                  <a:gd name="f10" fmla="val 1294176"/>
                  <a:gd name="f11" fmla="val 998927"/>
                  <a:gd name="f12" fmla="val 1303798"/>
                  <a:gd name="f13" fmla="val 991832"/>
                  <a:gd name="f14" fmla="val 1310893"/>
                  <a:gd name="f15" fmla="val 984738"/>
                  <a:gd name="f16" fmla="val 1317987"/>
                  <a:gd name="f17" fmla="val 975116"/>
                  <a:gd name="f18" fmla="val 1305036"/>
                  <a:gd name="f19" fmla="*/ f0 1 1002913"/>
                  <a:gd name="f20" fmla="*/ f1 1 1321973"/>
                  <a:gd name="f21" fmla="val f2"/>
                  <a:gd name="f22" fmla="val f3"/>
                  <a:gd name="f23" fmla="val f4"/>
                  <a:gd name="f24" fmla="+- f23 0 f21"/>
                  <a:gd name="f25" fmla="+- f22 0 f21"/>
                  <a:gd name="f26" fmla="*/ f25 1 1002913"/>
                  <a:gd name="f27" fmla="*/ f24 1 1321973"/>
                  <a:gd name="f28" fmla="*/ f21 1 f26"/>
                  <a:gd name="f29" fmla="*/ f22 1 f26"/>
                  <a:gd name="f30" fmla="*/ f21 1 f27"/>
                  <a:gd name="f31" fmla="*/ f23 1 f27"/>
                  <a:gd name="f32" fmla="*/ f28 f19 1"/>
                  <a:gd name="f33" fmla="*/ f29 f19 1"/>
                  <a:gd name="f34" fmla="*/ f31 f20 1"/>
                  <a:gd name="f35" fmla="*/ f30 f20 1"/>
                </a:gdLst>
                <a:ahLst/>
                <a:cxnLst>
                  <a:cxn ang="3cd4">
                    <a:pos x="hc" y="t"/>
                  </a:cxn>
                  <a:cxn ang="0">
                    <a:pos x="r" y="vc"/>
                  </a:cxn>
                  <a:cxn ang="cd4">
                    <a:pos x="hc" y="b"/>
                  </a:cxn>
                  <a:cxn ang="cd2">
                    <a:pos x="l" y="vc"/>
                  </a:cxn>
                </a:cxnLst>
                <a:rect l="f32" t="f35" r="f33" b="f34"/>
                <a:pathLst>
                  <a:path w="1002913" h="1321973">
                    <a:moveTo>
                      <a:pt x="f5" y="f2"/>
                    </a:moveTo>
                    <a:lnTo>
                      <a:pt x="f6" y="f2"/>
                    </a:lnTo>
                    <a:cubicBezTo>
                      <a:pt x="f7" y="f2"/>
                      <a:pt x="f3" y="f8"/>
                      <a:pt x="f3" y="f5"/>
                    </a:cubicBezTo>
                    <a:lnTo>
                      <a:pt x="f3" y="f9"/>
                    </a:lnTo>
                    <a:cubicBezTo>
                      <a:pt x="f3" y="f10"/>
                      <a:pt x="f11" y="f12"/>
                      <a:pt x="f13" y="f14"/>
                    </a:cubicBezTo>
                    <a:cubicBezTo>
                      <a:pt x="f15" y="f16"/>
                      <a:pt x="f17" y="f4"/>
                      <a:pt x="f6" y="f4"/>
                    </a:cubicBezTo>
                    <a:lnTo>
                      <a:pt x="f5" y="f4"/>
                    </a:lnTo>
                    <a:cubicBezTo>
                      <a:pt x="f8" y="f4"/>
                      <a:pt x="f2" y="f18"/>
                      <a:pt x="f2" y="f9"/>
                    </a:cubicBezTo>
                    <a:lnTo>
                      <a:pt x="f2" y="f5"/>
                    </a:lnTo>
                    <a:cubicBezTo>
                      <a:pt x="f2" y="f8"/>
                      <a:pt x="f8" y="f2"/>
                      <a:pt x="f5" y="f2"/>
                    </a:cubicBezTo>
                    <a:close/>
                  </a:path>
                </a:pathLst>
              </a:custGeom>
              <a:solidFill>
                <a:srgbClr val="EBC4E1"/>
              </a:solidFill>
              <a:ln cap="flat">
                <a:noFill/>
                <a:prstDash val="solid"/>
              </a:ln>
            </p:spPr>
            <p:txBody>
              <a:bodyPr vert="horz" wrap="square" lIns="91421" tIns="91421" rIns="91421" bIns="91421" anchor="ctr"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CA" sz="1400" b="0" i="0" u="none" strike="noStrike" kern="0" cap="none" spc="0" baseline="0">
                  <a:solidFill>
                    <a:srgbClr val="000000"/>
                  </a:solidFill>
                  <a:uFillTx/>
                  <a:latin typeface="Arial"/>
                  <a:ea typeface="Arial"/>
                  <a:cs typeface="Arial"/>
                </a:endParaRPr>
              </a:p>
            </p:txBody>
          </p:sp>
          <p:sp>
            <p:nvSpPr>
              <p:cNvPr id="15" name="Google Shape;39;p5">
                <a:extLst>
                  <a:ext uri="{FF2B5EF4-FFF2-40B4-BE49-F238E27FC236}">
                    <a16:creationId xmlns:a16="http://schemas.microsoft.com/office/drawing/2014/main" id="{408836E5-EA47-F60C-BD18-7B0474E87693}"/>
                  </a:ext>
                </a:extLst>
              </p:cNvPr>
              <p:cNvSpPr txBox="1"/>
              <p:nvPr/>
            </p:nvSpPr>
            <p:spPr>
              <a:xfrm>
                <a:off x="13575566" y="4325541"/>
                <a:ext cx="3683696" cy="4540992"/>
              </a:xfrm>
              <a:prstGeom prst="rect">
                <a:avLst/>
              </a:prstGeom>
              <a:noFill/>
              <a:ln cap="flat">
                <a:noFill/>
              </a:ln>
            </p:spPr>
            <p:txBody>
              <a:bodyPr vert="horz" wrap="square" lIns="50804" tIns="50804" rIns="50804" bIns="50804" anchor="ctr" anchorCtr="1" compatLnSpc="1">
                <a:noAutofit/>
              </a:bodyPr>
              <a:lstStyle/>
              <a:p>
                <a:pPr marL="0" marR="0" lvl="0" indent="0" algn="ctr" defTabSz="914400" rtl="0" fontAlgn="auto" hangingPunct="1">
                  <a:lnSpc>
                    <a:spcPct val="106944"/>
                  </a:lnSpc>
                  <a:spcBef>
                    <a:spcPts val="0"/>
                  </a:spcBef>
                  <a:spcAft>
                    <a:spcPts val="0"/>
                  </a:spcAft>
                  <a:buNone/>
                  <a:tabLst/>
                  <a:defRPr sz="1800" b="0" i="0" u="none" strike="noStrike" kern="0" cap="none" spc="0" baseline="0">
                    <a:solidFill>
                      <a:srgbClr val="000000"/>
                    </a:solidFill>
                    <a:uFillTx/>
                  </a:defRPr>
                </a:pPr>
                <a:endParaRPr lang="en-CA" sz="1800" b="0" i="0" u="none" strike="noStrike" kern="0" cap="none" spc="0" baseline="0">
                  <a:solidFill>
                    <a:srgbClr val="000000"/>
                  </a:solidFill>
                  <a:uFillTx/>
                  <a:latin typeface="Calibri"/>
                  <a:ea typeface="Calibri"/>
                  <a:cs typeface="Calibri"/>
                </a:endParaRPr>
              </a:p>
            </p:txBody>
          </p:sp>
        </p:grpSp>
      </p:grpSp>
      <p:sp>
        <p:nvSpPr>
          <p:cNvPr id="16" name="Google Shape;40;p5">
            <a:extLst>
              <a:ext uri="{FF2B5EF4-FFF2-40B4-BE49-F238E27FC236}">
                <a16:creationId xmlns:a16="http://schemas.microsoft.com/office/drawing/2014/main" id="{85C66368-0DD0-6E53-66A1-7740FB0C7BF2}"/>
              </a:ext>
            </a:extLst>
          </p:cNvPr>
          <p:cNvSpPr txBox="1"/>
          <p:nvPr/>
        </p:nvSpPr>
        <p:spPr>
          <a:xfrm>
            <a:off x="1993574" y="4544549"/>
            <a:ext cx="1754102" cy="1255800"/>
          </a:xfrm>
          <a:prstGeom prst="rect">
            <a:avLst/>
          </a:prstGeom>
          <a:noFill/>
          <a:ln cap="flat">
            <a:noFill/>
          </a:ln>
        </p:spPr>
        <p:txBody>
          <a:bodyPr vert="horz" wrap="square" lIns="0" tIns="0" rIns="0" bIns="0" anchor="t" anchorCtr="1" compatLnSpc="1">
            <a:spAutoFit/>
          </a:bodyPr>
          <a:lstStyle/>
          <a:p>
            <a:pPr marL="0" marR="0" lvl="0" indent="0" algn="ctr" defTabSz="914400" rtl="0" fontAlgn="auto" hangingPunct="1">
              <a:lnSpc>
                <a:spcPct val="95999"/>
              </a:lnSpc>
              <a:spcBef>
                <a:spcPts val="0"/>
              </a:spcBef>
              <a:spcAft>
                <a:spcPts val="0"/>
              </a:spcAft>
              <a:buNone/>
              <a:tabLst/>
              <a:defRPr sz="1800" b="0" i="0" u="none" strike="noStrike" kern="0" cap="none" spc="0" baseline="0">
                <a:solidFill>
                  <a:srgbClr val="000000"/>
                </a:solidFill>
                <a:uFillTx/>
              </a:defRPr>
            </a:pPr>
            <a:r>
              <a:rPr lang="en-US" sz="8499" b="0" i="0" u="none" strike="noStrike" kern="0" cap="none" spc="0" baseline="0">
                <a:solidFill>
                  <a:srgbClr val="216B57"/>
                </a:solidFill>
                <a:uFillTx/>
                <a:latin typeface="Tenor Sans"/>
                <a:ea typeface="Tenor Sans"/>
                <a:cs typeface="Tenor Sans"/>
              </a:rPr>
              <a:t>I</a:t>
            </a:r>
            <a:endParaRPr lang="en-US" sz="1400" b="0" i="0" u="none" strike="noStrike" kern="0" cap="none" spc="0" baseline="0">
              <a:solidFill>
                <a:srgbClr val="000000"/>
              </a:solidFill>
              <a:uFillTx/>
              <a:latin typeface="Arial"/>
              <a:ea typeface="Arial"/>
              <a:cs typeface="Arial"/>
            </a:endParaRPr>
          </a:p>
        </p:txBody>
      </p:sp>
      <p:sp>
        <p:nvSpPr>
          <p:cNvPr id="17" name="Google Shape;41;p5">
            <a:extLst>
              <a:ext uri="{FF2B5EF4-FFF2-40B4-BE49-F238E27FC236}">
                <a16:creationId xmlns:a16="http://schemas.microsoft.com/office/drawing/2014/main" id="{EF1D6331-3B2A-AB4C-B8C1-B11A67E2BD8A}"/>
              </a:ext>
            </a:extLst>
          </p:cNvPr>
          <p:cNvSpPr txBox="1"/>
          <p:nvPr/>
        </p:nvSpPr>
        <p:spPr>
          <a:xfrm>
            <a:off x="6177841" y="4544549"/>
            <a:ext cx="1754102" cy="1255800"/>
          </a:xfrm>
          <a:prstGeom prst="rect">
            <a:avLst/>
          </a:prstGeom>
          <a:noFill/>
          <a:ln cap="flat">
            <a:noFill/>
          </a:ln>
        </p:spPr>
        <p:txBody>
          <a:bodyPr vert="horz" wrap="square" lIns="0" tIns="0" rIns="0" bIns="0" anchor="t" anchorCtr="1" compatLnSpc="1">
            <a:spAutoFit/>
          </a:bodyPr>
          <a:lstStyle/>
          <a:p>
            <a:pPr marL="0" marR="0" lvl="0" indent="0" algn="ctr" defTabSz="914400" rtl="0" fontAlgn="auto" hangingPunct="1">
              <a:lnSpc>
                <a:spcPct val="95999"/>
              </a:lnSpc>
              <a:spcBef>
                <a:spcPts val="0"/>
              </a:spcBef>
              <a:spcAft>
                <a:spcPts val="0"/>
              </a:spcAft>
              <a:buNone/>
              <a:tabLst/>
              <a:defRPr sz="1800" b="0" i="0" u="none" strike="noStrike" kern="0" cap="none" spc="0" baseline="0">
                <a:solidFill>
                  <a:srgbClr val="000000"/>
                </a:solidFill>
                <a:uFillTx/>
              </a:defRPr>
            </a:pPr>
            <a:r>
              <a:rPr lang="en-US" sz="8499" b="0" i="0" u="none" strike="noStrike" kern="0" cap="none" spc="0" baseline="0">
                <a:solidFill>
                  <a:srgbClr val="216B57"/>
                </a:solidFill>
                <a:uFillTx/>
                <a:latin typeface="Tenor Sans"/>
                <a:ea typeface="Tenor Sans"/>
                <a:cs typeface="Tenor Sans"/>
              </a:rPr>
              <a:t>II</a:t>
            </a:r>
            <a:endParaRPr lang="en-US" sz="1400" b="0" i="0" u="none" strike="noStrike" kern="0" cap="none" spc="0" baseline="0">
              <a:solidFill>
                <a:srgbClr val="000000"/>
              </a:solidFill>
              <a:uFillTx/>
              <a:latin typeface="Arial"/>
              <a:ea typeface="Arial"/>
              <a:cs typeface="Arial"/>
            </a:endParaRPr>
          </a:p>
        </p:txBody>
      </p:sp>
      <p:sp>
        <p:nvSpPr>
          <p:cNvPr id="18" name="Google Shape;42;p5">
            <a:extLst>
              <a:ext uri="{FF2B5EF4-FFF2-40B4-BE49-F238E27FC236}">
                <a16:creationId xmlns:a16="http://schemas.microsoft.com/office/drawing/2014/main" id="{7A545D7C-A61C-A82C-2433-F2AEECCAC11E}"/>
              </a:ext>
            </a:extLst>
          </p:cNvPr>
          <p:cNvSpPr txBox="1"/>
          <p:nvPr/>
        </p:nvSpPr>
        <p:spPr>
          <a:xfrm>
            <a:off x="10359137" y="4544549"/>
            <a:ext cx="1754102" cy="1255800"/>
          </a:xfrm>
          <a:prstGeom prst="rect">
            <a:avLst/>
          </a:prstGeom>
          <a:noFill/>
          <a:ln cap="flat">
            <a:noFill/>
          </a:ln>
        </p:spPr>
        <p:txBody>
          <a:bodyPr vert="horz" wrap="square" lIns="0" tIns="0" rIns="0" bIns="0" anchor="t" anchorCtr="1" compatLnSpc="1">
            <a:spAutoFit/>
          </a:bodyPr>
          <a:lstStyle/>
          <a:p>
            <a:pPr marL="0" marR="0" lvl="0" indent="0" algn="ctr" defTabSz="914400" rtl="0" fontAlgn="auto" hangingPunct="1">
              <a:lnSpc>
                <a:spcPct val="95999"/>
              </a:lnSpc>
              <a:spcBef>
                <a:spcPts val="0"/>
              </a:spcBef>
              <a:spcAft>
                <a:spcPts val="0"/>
              </a:spcAft>
              <a:buNone/>
              <a:tabLst/>
              <a:defRPr sz="1800" b="0" i="0" u="none" strike="noStrike" kern="0" cap="none" spc="0" baseline="0">
                <a:solidFill>
                  <a:srgbClr val="000000"/>
                </a:solidFill>
                <a:uFillTx/>
              </a:defRPr>
            </a:pPr>
            <a:r>
              <a:rPr lang="en-US" sz="8499" b="0" i="0" u="none" strike="noStrike" kern="0" cap="none" spc="0" baseline="0">
                <a:solidFill>
                  <a:srgbClr val="216B57"/>
                </a:solidFill>
                <a:uFillTx/>
                <a:latin typeface="Tenor Sans"/>
                <a:ea typeface="Tenor Sans"/>
                <a:cs typeface="Tenor Sans"/>
              </a:rPr>
              <a:t>III</a:t>
            </a:r>
            <a:endParaRPr lang="en-US" sz="1400" b="0" i="0" u="none" strike="noStrike" kern="0" cap="none" spc="0" baseline="0">
              <a:solidFill>
                <a:srgbClr val="000000"/>
              </a:solidFill>
              <a:uFillTx/>
              <a:latin typeface="Arial"/>
              <a:ea typeface="Arial"/>
              <a:cs typeface="Arial"/>
            </a:endParaRPr>
          </a:p>
        </p:txBody>
      </p:sp>
      <p:sp>
        <p:nvSpPr>
          <p:cNvPr id="19" name="Google Shape;43;p5">
            <a:extLst>
              <a:ext uri="{FF2B5EF4-FFF2-40B4-BE49-F238E27FC236}">
                <a16:creationId xmlns:a16="http://schemas.microsoft.com/office/drawing/2014/main" id="{0557C84F-0429-B010-C8EA-7D6F7442F2AE}"/>
              </a:ext>
            </a:extLst>
          </p:cNvPr>
          <p:cNvSpPr txBox="1"/>
          <p:nvPr/>
        </p:nvSpPr>
        <p:spPr>
          <a:xfrm>
            <a:off x="14540441" y="4544549"/>
            <a:ext cx="1754102" cy="1255800"/>
          </a:xfrm>
          <a:prstGeom prst="rect">
            <a:avLst/>
          </a:prstGeom>
          <a:noFill/>
          <a:ln cap="flat">
            <a:noFill/>
          </a:ln>
        </p:spPr>
        <p:txBody>
          <a:bodyPr vert="horz" wrap="square" lIns="0" tIns="0" rIns="0" bIns="0" anchor="t" anchorCtr="1" compatLnSpc="1">
            <a:spAutoFit/>
          </a:bodyPr>
          <a:lstStyle/>
          <a:p>
            <a:pPr marL="0" marR="0" lvl="0" indent="0" algn="ctr" defTabSz="914400" rtl="0" fontAlgn="auto" hangingPunct="1">
              <a:lnSpc>
                <a:spcPct val="95999"/>
              </a:lnSpc>
              <a:spcBef>
                <a:spcPts val="0"/>
              </a:spcBef>
              <a:spcAft>
                <a:spcPts val="0"/>
              </a:spcAft>
              <a:buNone/>
              <a:tabLst/>
              <a:defRPr sz="1800" b="0" i="0" u="none" strike="noStrike" kern="0" cap="none" spc="0" baseline="0">
                <a:solidFill>
                  <a:srgbClr val="000000"/>
                </a:solidFill>
                <a:uFillTx/>
              </a:defRPr>
            </a:pPr>
            <a:r>
              <a:rPr lang="en-US" sz="8499" b="0" i="0" u="none" strike="noStrike" kern="0" cap="none" spc="0" baseline="0">
                <a:solidFill>
                  <a:srgbClr val="216B57"/>
                </a:solidFill>
                <a:uFillTx/>
                <a:latin typeface="Tenor Sans"/>
                <a:ea typeface="Tenor Sans"/>
                <a:cs typeface="Tenor Sans"/>
              </a:rPr>
              <a:t>IV</a:t>
            </a:r>
            <a:endParaRPr lang="en-US" sz="1400" b="0" i="0" u="none" strike="noStrike" kern="0" cap="none" spc="0" baseline="0">
              <a:solidFill>
                <a:srgbClr val="000000"/>
              </a:solidFill>
              <a:uFillTx/>
              <a:latin typeface="Arial"/>
              <a:ea typeface="Arial"/>
              <a:cs typeface="Arial"/>
            </a:endParaRPr>
          </a:p>
        </p:txBody>
      </p:sp>
      <p:sp>
        <p:nvSpPr>
          <p:cNvPr id="20" name="Google Shape;44;p5">
            <a:extLst>
              <a:ext uri="{FF2B5EF4-FFF2-40B4-BE49-F238E27FC236}">
                <a16:creationId xmlns:a16="http://schemas.microsoft.com/office/drawing/2014/main" id="{48F9DB9C-592C-CB20-CA25-EA9E56097D59}"/>
              </a:ext>
            </a:extLst>
          </p:cNvPr>
          <p:cNvSpPr txBox="1"/>
          <p:nvPr/>
        </p:nvSpPr>
        <p:spPr>
          <a:xfrm>
            <a:off x="1509893" y="5918051"/>
            <a:ext cx="2721300" cy="2432102"/>
          </a:xfrm>
          <a:prstGeom prst="rect">
            <a:avLst/>
          </a:prstGeom>
          <a:noFill/>
          <a:ln cap="flat">
            <a:noFill/>
          </a:ln>
        </p:spPr>
        <p:txBody>
          <a:bodyPr vert="horz" wrap="square" lIns="0" tIns="0" rIns="0" bIns="0" anchor="t" anchorCtr="0" compatLnSpc="1">
            <a:spAutoFit/>
          </a:bodyPr>
          <a:lstStyle/>
          <a:p>
            <a:pPr marL="0" marR="0" lvl="0" indent="0" algn="just" defTabSz="914400" rtl="0" fontAlgn="auto" hangingPunct="1">
              <a:lnSpc>
                <a:spcPct val="115000"/>
              </a:lnSpc>
              <a:spcBef>
                <a:spcPts val="0"/>
              </a:spcBef>
              <a:spcAft>
                <a:spcPts val="0"/>
              </a:spcAft>
              <a:buNone/>
              <a:tabLst/>
              <a:defRPr sz="1800" b="0" i="0" u="none" strike="noStrike" kern="0" cap="none" spc="0" baseline="0">
                <a:solidFill>
                  <a:srgbClr val="000000"/>
                </a:solidFill>
                <a:uFillTx/>
              </a:defRPr>
            </a:pPr>
            <a:r>
              <a:rPr lang="en-US" sz="2000" b="0" i="0" u="none" strike="noStrike" kern="0" cap="none" spc="0" baseline="0">
                <a:solidFill>
                  <a:srgbClr val="216B57"/>
                </a:solidFill>
                <a:uFillTx/>
                <a:latin typeface="Poppins"/>
                <a:ea typeface="Poppins"/>
                <a:cs typeface="Poppins"/>
              </a:rPr>
              <a:t>Lorem ipsum dolor sit amet, consectetur adipiscing elit, sed do eiusmod tempor incididunt ut labore et dolore magna aliqua. Ut enim.</a:t>
            </a:r>
            <a:endParaRPr lang="en-US" sz="1400" b="0" i="0" u="none" strike="noStrike" kern="0" cap="none" spc="0" baseline="0">
              <a:solidFill>
                <a:srgbClr val="000000"/>
              </a:solidFill>
              <a:uFillTx/>
              <a:latin typeface="Arial"/>
              <a:ea typeface="Arial"/>
              <a:cs typeface="Arial"/>
            </a:endParaRPr>
          </a:p>
        </p:txBody>
      </p:sp>
      <p:sp>
        <p:nvSpPr>
          <p:cNvPr id="21" name="Google Shape;45;p5">
            <a:extLst>
              <a:ext uri="{FF2B5EF4-FFF2-40B4-BE49-F238E27FC236}">
                <a16:creationId xmlns:a16="http://schemas.microsoft.com/office/drawing/2014/main" id="{7FA887D2-8359-C722-007D-434BBBD9EE5D}"/>
              </a:ext>
            </a:extLst>
          </p:cNvPr>
          <p:cNvSpPr txBox="1"/>
          <p:nvPr/>
        </p:nvSpPr>
        <p:spPr>
          <a:xfrm>
            <a:off x="5694160" y="5918051"/>
            <a:ext cx="2721300" cy="2432102"/>
          </a:xfrm>
          <a:prstGeom prst="rect">
            <a:avLst/>
          </a:prstGeom>
          <a:noFill/>
          <a:ln cap="flat">
            <a:noFill/>
          </a:ln>
        </p:spPr>
        <p:txBody>
          <a:bodyPr vert="horz" wrap="square" lIns="0" tIns="0" rIns="0" bIns="0" anchor="t" anchorCtr="0" compatLnSpc="1">
            <a:spAutoFit/>
          </a:bodyPr>
          <a:lstStyle/>
          <a:p>
            <a:pPr marL="0" marR="0" lvl="0" indent="0" algn="just" defTabSz="914400" rtl="0" fontAlgn="auto" hangingPunct="1">
              <a:lnSpc>
                <a:spcPct val="115000"/>
              </a:lnSpc>
              <a:spcBef>
                <a:spcPts val="0"/>
              </a:spcBef>
              <a:spcAft>
                <a:spcPts val="0"/>
              </a:spcAft>
              <a:buNone/>
              <a:tabLst/>
              <a:defRPr sz="1800" b="0" i="0" u="none" strike="noStrike" kern="0" cap="none" spc="0" baseline="0">
                <a:solidFill>
                  <a:srgbClr val="000000"/>
                </a:solidFill>
                <a:uFillTx/>
              </a:defRPr>
            </a:pPr>
            <a:r>
              <a:rPr lang="en-US" sz="2000" b="0" i="0" u="none" strike="noStrike" kern="0" cap="none" spc="0" baseline="0">
                <a:solidFill>
                  <a:srgbClr val="216B57"/>
                </a:solidFill>
                <a:uFillTx/>
                <a:latin typeface="Poppins"/>
                <a:ea typeface="Poppins"/>
                <a:cs typeface="Poppins"/>
              </a:rPr>
              <a:t>Lorem ipsum dolor sit amet, consectetur adipiscing elit, sed do eiusmod tempor incididunt ut labore et dolore magna aliqua. Ut enim.</a:t>
            </a:r>
            <a:endParaRPr lang="en-US" sz="1400" b="0" i="0" u="none" strike="noStrike" kern="0" cap="none" spc="0" baseline="0">
              <a:solidFill>
                <a:srgbClr val="000000"/>
              </a:solidFill>
              <a:uFillTx/>
              <a:latin typeface="Arial"/>
              <a:ea typeface="Arial"/>
              <a:cs typeface="Arial"/>
            </a:endParaRPr>
          </a:p>
        </p:txBody>
      </p:sp>
      <p:sp>
        <p:nvSpPr>
          <p:cNvPr id="22" name="Google Shape;46;p5">
            <a:extLst>
              <a:ext uri="{FF2B5EF4-FFF2-40B4-BE49-F238E27FC236}">
                <a16:creationId xmlns:a16="http://schemas.microsoft.com/office/drawing/2014/main" id="{54997AAD-1A2C-8B0C-83DE-0F43DA0CB150}"/>
              </a:ext>
            </a:extLst>
          </p:cNvPr>
          <p:cNvSpPr txBox="1"/>
          <p:nvPr/>
        </p:nvSpPr>
        <p:spPr>
          <a:xfrm>
            <a:off x="9877769" y="5918051"/>
            <a:ext cx="2721300" cy="2432102"/>
          </a:xfrm>
          <a:prstGeom prst="rect">
            <a:avLst/>
          </a:prstGeom>
          <a:noFill/>
          <a:ln cap="flat">
            <a:noFill/>
          </a:ln>
        </p:spPr>
        <p:txBody>
          <a:bodyPr vert="horz" wrap="square" lIns="0" tIns="0" rIns="0" bIns="0" anchor="t" anchorCtr="0" compatLnSpc="1">
            <a:spAutoFit/>
          </a:bodyPr>
          <a:lstStyle/>
          <a:p>
            <a:pPr marL="0" marR="0" lvl="0" indent="0" algn="just" defTabSz="914400" rtl="0" fontAlgn="auto" hangingPunct="1">
              <a:lnSpc>
                <a:spcPct val="115000"/>
              </a:lnSpc>
              <a:spcBef>
                <a:spcPts val="0"/>
              </a:spcBef>
              <a:spcAft>
                <a:spcPts val="0"/>
              </a:spcAft>
              <a:buNone/>
              <a:tabLst/>
              <a:defRPr sz="1800" b="0" i="0" u="none" strike="noStrike" kern="0" cap="none" spc="0" baseline="0">
                <a:solidFill>
                  <a:srgbClr val="000000"/>
                </a:solidFill>
                <a:uFillTx/>
              </a:defRPr>
            </a:pPr>
            <a:r>
              <a:rPr lang="en-US" sz="2000" b="0" i="0" u="none" strike="noStrike" kern="0" cap="none" spc="0" baseline="0">
                <a:solidFill>
                  <a:srgbClr val="216B57"/>
                </a:solidFill>
                <a:uFillTx/>
                <a:latin typeface="Poppins"/>
                <a:ea typeface="Poppins"/>
                <a:cs typeface="Poppins"/>
              </a:rPr>
              <a:t>Lorem ipsum dolor sit amet, consectetur adipiscing elit, sed do eiusmod tempor incididunt ut labore et dolore magna aliqua. Ut enim.</a:t>
            </a:r>
            <a:endParaRPr lang="en-US" sz="1400" b="0" i="0" u="none" strike="noStrike" kern="0" cap="none" spc="0" baseline="0">
              <a:solidFill>
                <a:srgbClr val="000000"/>
              </a:solidFill>
              <a:uFillTx/>
              <a:latin typeface="Arial"/>
              <a:ea typeface="Arial"/>
              <a:cs typeface="Arial"/>
            </a:endParaRPr>
          </a:p>
        </p:txBody>
      </p:sp>
      <p:sp>
        <p:nvSpPr>
          <p:cNvPr id="23" name="Google Shape;47;p5">
            <a:extLst>
              <a:ext uri="{FF2B5EF4-FFF2-40B4-BE49-F238E27FC236}">
                <a16:creationId xmlns:a16="http://schemas.microsoft.com/office/drawing/2014/main" id="{32A1933C-372C-86D9-77BA-933A7B7D12C3}"/>
              </a:ext>
            </a:extLst>
          </p:cNvPr>
          <p:cNvSpPr txBox="1"/>
          <p:nvPr/>
        </p:nvSpPr>
        <p:spPr>
          <a:xfrm>
            <a:off x="14059073" y="5918051"/>
            <a:ext cx="2721300" cy="2432102"/>
          </a:xfrm>
          <a:prstGeom prst="rect">
            <a:avLst/>
          </a:prstGeom>
          <a:noFill/>
          <a:ln cap="flat">
            <a:noFill/>
          </a:ln>
        </p:spPr>
        <p:txBody>
          <a:bodyPr vert="horz" wrap="square" lIns="0" tIns="0" rIns="0" bIns="0" anchor="t" anchorCtr="0" compatLnSpc="1">
            <a:spAutoFit/>
          </a:bodyPr>
          <a:lstStyle/>
          <a:p>
            <a:pPr marL="0" marR="0" lvl="0" indent="0" algn="just" defTabSz="914400" rtl="0" fontAlgn="auto" hangingPunct="1">
              <a:lnSpc>
                <a:spcPct val="115000"/>
              </a:lnSpc>
              <a:spcBef>
                <a:spcPts val="0"/>
              </a:spcBef>
              <a:spcAft>
                <a:spcPts val="0"/>
              </a:spcAft>
              <a:buNone/>
              <a:tabLst/>
              <a:defRPr sz="1800" b="0" i="0" u="none" strike="noStrike" kern="0" cap="none" spc="0" baseline="0">
                <a:solidFill>
                  <a:srgbClr val="000000"/>
                </a:solidFill>
                <a:uFillTx/>
              </a:defRPr>
            </a:pPr>
            <a:r>
              <a:rPr lang="en-US" sz="2000" b="0" i="0" u="none" strike="noStrike" kern="0" cap="none" spc="0" baseline="0">
                <a:solidFill>
                  <a:srgbClr val="216B57"/>
                </a:solidFill>
                <a:uFillTx/>
                <a:latin typeface="Poppins"/>
                <a:ea typeface="Poppins"/>
                <a:cs typeface="Poppins"/>
              </a:rPr>
              <a:t>Lorem ipsum dolor sit amet, consectetur adipiscing elit, sed do eiusmod tempor incididunt ut labore et dolore magna aliqua. Ut enim.</a:t>
            </a:r>
            <a:endParaRPr lang="en-US" sz="1400" b="0" i="0" u="none" strike="noStrike" kern="0" cap="none" spc="0" baseline="0">
              <a:solidFill>
                <a:srgbClr val="000000"/>
              </a:solidFill>
              <a:uFillTx/>
              <a:latin typeface="Arial"/>
              <a:ea typeface="Arial"/>
              <a:cs typeface="Arial"/>
            </a:endParaRPr>
          </a:p>
        </p:txBody>
      </p:sp>
    </p:spTree>
    <p:extLst>
      <p:ext uri="{BB962C8B-B14F-4D97-AF65-F5344CB8AC3E}">
        <p14:creationId xmlns:p14="http://schemas.microsoft.com/office/powerpoint/2010/main" val="19156817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BLANK_1_1_1_1_1">
    <p:bg>
      <p:bgPr>
        <a:solidFill>
          <a:srgbClr val="EBC4E1"/>
        </a:solidFill>
        <a:effectLst/>
      </p:bgPr>
    </p:bg>
    <p:spTree>
      <p:nvGrpSpPr>
        <p:cNvPr id="1" name=""/>
        <p:cNvGrpSpPr/>
        <p:nvPr/>
      </p:nvGrpSpPr>
      <p:grpSpPr>
        <a:xfrm>
          <a:off x="0" y="0"/>
          <a:ext cx="0" cy="0"/>
          <a:chOff x="0" y="0"/>
          <a:chExt cx="0" cy="0"/>
        </a:xfrm>
      </p:grpSpPr>
      <p:grpSp>
        <p:nvGrpSpPr>
          <p:cNvPr id="2" name="Google Shape;49;p6">
            <a:extLst>
              <a:ext uri="{FF2B5EF4-FFF2-40B4-BE49-F238E27FC236}">
                <a16:creationId xmlns:a16="http://schemas.microsoft.com/office/drawing/2014/main" id="{DBFCB262-7786-9B8B-B9E6-12012B836D32}"/>
              </a:ext>
            </a:extLst>
          </p:cNvPr>
          <p:cNvGrpSpPr/>
          <p:nvPr/>
        </p:nvGrpSpPr>
        <p:grpSpPr>
          <a:xfrm>
            <a:off x="6530123" y="0"/>
            <a:ext cx="10515892" cy="10287064"/>
            <a:chOff x="6530123" y="0"/>
            <a:chExt cx="10515892" cy="10287064"/>
          </a:xfrm>
        </p:grpSpPr>
        <p:sp>
          <p:nvSpPr>
            <p:cNvPr id="3" name="Google Shape;50;p6">
              <a:extLst>
                <a:ext uri="{FF2B5EF4-FFF2-40B4-BE49-F238E27FC236}">
                  <a16:creationId xmlns:a16="http://schemas.microsoft.com/office/drawing/2014/main" id="{9D40C09E-2128-CCFB-344A-DF800B930216}"/>
                </a:ext>
              </a:extLst>
            </p:cNvPr>
            <p:cNvSpPr/>
            <p:nvPr/>
          </p:nvSpPr>
          <p:spPr>
            <a:xfrm>
              <a:off x="6530123" y="0"/>
              <a:ext cx="10515883" cy="10287064"/>
            </a:xfrm>
            <a:custGeom>
              <a:avLst/>
              <a:gdLst>
                <a:gd name="f0" fmla="val w"/>
                <a:gd name="f1" fmla="val h"/>
                <a:gd name="f2" fmla="val 0"/>
                <a:gd name="f3" fmla="val 2769597"/>
                <a:gd name="f4" fmla="val 2709333"/>
                <a:gd name="f5" fmla="*/ f0 1 2769597"/>
                <a:gd name="f6" fmla="*/ f1 1 2709333"/>
                <a:gd name="f7" fmla="val f2"/>
                <a:gd name="f8" fmla="val f3"/>
                <a:gd name="f9" fmla="val f4"/>
                <a:gd name="f10" fmla="+- f9 0 f7"/>
                <a:gd name="f11" fmla="+- f8 0 f7"/>
                <a:gd name="f12" fmla="*/ f11 1 2769597"/>
                <a:gd name="f13" fmla="*/ f10 1 2709333"/>
                <a:gd name="f14" fmla="*/ f7 1 f12"/>
                <a:gd name="f15" fmla="*/ f8 1 f12"/>
                <a:gd name="f16" fmla="*/ f7 1 f13"/>
                <a:gd name="f17" fmla="*/ f9 1 f13"/>
                <a:gd name="f18" fmla="*/ f14 f5 1"/>
                <a:gd name="f19" fmla="*/ f15 f5 1"/>
                <a:gd name="f20" fmla="*/ f17 f6 1"/>
                <a:gd name="f21" fmla="*/ f16 f6 1"/>
              </a:gdLst>
              <a:ahLst/>
              <a:cxnLst>
                <a:cxn ang="3cd4">
                  <a:pos x="hc" y="t"/>
                </a:cxn>
                <a:cxn ang="0">
                  <a:pos x="r" y="vc"/>
                </a:cxn>
                <a:cxn ang="cd4">
                  <a:pos x="hc" y="b"/>
                </a:cxn>
                <a:cxn ang="cd2">
                  <a:pos x="l" y="vc"/>
                </a:cxn>
              </a:cxnLst>
              <a:rect l="f18" t="f21" r="f19" b="f20"/>
              <a:pathLst>
                <a:path w="2769597" h="2709333">
                  <a:moveTo>
                    <a:pt x="f2" y="f2"/>
                  </a:moveTo>
                  <a:lnTo>
                    <a:pt x="f3" y="f2"/>
                  </a:lnTo>
                  <a:lnTo>
                    <a:pt x="f3" y="f4"/>
                  </a:lnTo>
                  <a:lnTo>
                    <a:pt x="f2" y="f4"/>
                  </a:lnTo>
                  <a:close/>
                </a:path>
              </a:pathLst>
            </a:custGeom>
            <a:solidFill>
              <a:srgbClr val="FFFBEC"/>
            </a:solidFill>
            <a:ln cap="flat">
              <a:noFill/>
              <a:prstDash val="solid"/>
            </a:ln>
          </p:spPr>
          <p:txBody>
            <a:bodyPr lIns="0" tIns="0" rIns="0" bIns="0"/>
            <a:lstStyle/>
            <a:p>
              <a:endParaRPr lang="fr-CA"/>
            </a:p>
          </p:txBody>
        </p:sp>
        <p:sp>
          <p:nvSpPr>
            <p:cNvPr id="4" name="Google Shape;51;p6">
              <a:extLst>
                <a:ext uri="{FF2B5EF4-FFF2-40B4-BE49-F238E27FC236}">
                  <a16:creationId xmlns:a16="http://schemas.microsoft.com/office/drawing/2014/main" id="{891D1C7D-EF52-99C1-6B8B-2DC44685C3D3}"/>
                </a:ext>
              </a:extLst>
            </p:cNvPr>
            <p:cNvSpPr txBox="1"/>
            <p:nvPr/>
          </p:nvSpPr>
          <p:spPr>
            <a:xfrm>
              <a:off x="6530123" y="325489"/>
              <a:ext cx="10515892" cy="9961162"/>
            </a:xfrm>
            <a:prstGeom prst="rect">
              <a:avLst/>
            </a:prstGeom>
            <a:noFill/>
            <a:ln cap="flat">
              <a:noFill/>
            </a:ln>
          </p:spPr>
          <p:txBody>
            <a:bodyPr vert="horz" wrap="square" lIns="50804" tIns="50804" rIns="50804" bIns="50804" anchor="ctr" anchorCtr="1" compatLnSpc="1">
              <a:noAutofit/>
            </a:bodyPr>
            <a:lstStyle/>
            <a:p>
              <a:pPr marL="0" marR="0" lvl="0" indent="0" algn="ctr" defTabSz="914400" rtl="0" fontAlgn="auto" hangingPunct="1">
                <a:lnSpc>
                  <a:spcPct val="106944"/>
                </a:lnSpc>
                <a:spcBef>
                  <a:spcPts val="0"/>
                </a:spcBef>
                <a:spcAft>
                  <a:spcPts val="0"/>
                </a:spcAft>
                <a:buNone/>
                <a:tabLst/>
                <a:defRPr sz="1800" b="0" i="0" u="none" strike="noStrike" kern="0" cap="none" spc="0" baseline="0">
                  <a:solidFill>
                    <a:srgbClr val="000000"/>
                  </a:solidFill>
                  <a:uFillTx/>
                </a:defRPr>
              </a:pPr>
              <a:endParaRPr lang="en-CA" sz="1800" b="0" i="0" u="none" strike="noStrike" kern="0" cap="none" spc="0" baseline="0">
                <a:solidFill>
                  <a:srgbClr val="000000"/>
                </a:solidFill>
                <a:uFillTx/>
                <a:latin typeface="Calibri"/>
                <a:ea typeface="Calibri"/>
                <a:cs typeface="Calibri"/>
              </a:endParaRPr>
            </a:p>
          </p:txBody>
        </p:sp>
      </p:grpSp>
      <p:sp>
        <p:nvSpPr>
          <p:cNvPr id="5" name="Google Shape;52;p6">
            <a:extLst>
              <a:ext uri="{FF2B5EF4-FFF2-40B4-BE49-F238E27FC236}">
                <a16:creationId xmlns:a16="http://schemas.microsoft.com/office/drawing/2014/main" id="{1A70E62B-3740-9B93-E916-F2112A8AC0E4}"/>
              </a:ext>
            </a:extLst>
          </p:cNvPr>
          <p:cNvSpPr txBox="1"/>
          <p:nvPr/>
        </p:nvSpPr>
        <p:spPr>
          <a:xfrm>
            <a:off x="7337054" y="821597"/>
            <a:ext cx="8847295" cy="4432499"/>
          </a:xfrm>
          <a:prstGeom prst="rect">
            <a:avLst/>
          </a:prstGeom>
          <a:noFill/>
          <a:ln cap="flat">
            <a:noFill/>
          </a:ln>
        </p:spPr>
        <p:txBody>
          <a:bodyPr vert="horz" wrap="square" lIns="0" tIns="0" rIns="0" bIns="0" anchor="t" anchorCtr="1" compatLnSpc="1">
            <a:spAutoFit/>
          </a:bodyPr>
          <a:lstStyle/>
          <a:p>
            <a:pPr marL="0" marR="0" lvl="0" indent="0" algn="ctr" defTabSz="914400" rtl="0" fontAlgn="auto" hangingPunct="1">
              <a:lnSpc>
                <a:spcPct val="95999"/>
              </a:lnSpc>
              <a:spcBef>
                <a:spcPts val="0"/>
              </a:spcBef>
              <a:spcAft>
                <a:spcPts val="0"/>
              </a:spcAft>
              <a:buNone/>
              <a:tabLst/>
              <a:defRPr sz="1800" b="0" i="0" u="none" strike="noStrike" kern="0" cap="none" spc="0" baseline="0">
                <a:solidFill>
                  <a:srgbClr val="000000"/>
                </a:solidFill>
                <a:uFillTx/>
              </a:defRPr>
            </a:pPr>
            <a:r>
              <a:rPr lang="en-US" sz="9999" b="0" i="0" u="none" strike="noStrike" kern="0" cap="none" spc="0" baseline="0">
                <a:solidFill>
                  <a:srgbClr val="216B57"/>
                </a:solidFill>
                <a:uFillTx/>
                <a:latin typeface="Tenor Sans"/>
                <a:ea typeface="Tenor Sans"/>
                <a:cs typeface="Tenor Sans"/>
              </a:rPr>
              <a:t>Click to</a:t>
            </a:r>
          </a:p>
          <a:p>
            <a:pPr marL="0" marR="0" lvl="0" indent="0" algn="ctr" defTabSz="914400" rtl="0" fontAlgn="auto" hangingPunct="1">
              <a:lnSpc>
                <a:spcPct val="95999"/>
              </a:lnSpc>
              <a:spcBef>
                <a:spcPts val="0"/>
              </a:spcBef>
              <a:spcAft>
                <a:spcPts val="0"/>
              </a:spcAft>
              <a:buNone/>
              <a:tabLst/>
              <a:defRPr sz="1800" b="0" i="0" u="none" strike="noStrike" kern="0" cap="none" spc="0" baseline="0">
                <a:solidFill>
                  <a:srgbClr val="000000"/>
                </a:solidFill>
                <a:uFillTx/>
              </a:defRPr>
            </a:pPr>
            <a:r>
              <a:rPr lang="en-US" sz="9999" b="0" i="0" u="none" strike="noStrike" kern="0" cap="none" spc="0" baseline="0">
                <a:solidFill>
                  <a:srgbClr val="216B57"/>
                </a:solidFill>
                <a:uFillTx/>
                <a:latin typeface="Tenor Sans"/>
                <a:ea typeface="Tenor Sans"/>
                <a:cs typeface="Tenor Sans"/>
              </a:rPr>
              <a:t>edit theme</a:t>
            </a:r>
          </a:p>
          <a:p>
            <a:pPr marL="0" marR="0" lvl="0" indent="0" algn="ctr" defTabSz="914400" rtl="0" fontAlgn="auto" hangingPunct="1">
              <a:lnSpc>
                <a:spcPct val="95999"/>
              </a:lnSpc>
              <a:spcBef>
                <a:spcPts val="0"/>
              </a:spcBef>
              <a:spcAft>
                <a:spcPts val="0"/>
              </a:spcAft>
              <a:buNone/>
              <a:tabLst/>
              <a:defRPr sz="1800" b="0" i="0" u="none" strike="noStrike" kern="0" cap="none" spc="0" baseline="0">
                <a:solidFill>
                  <a:srgbClr val="000000"/>
                </a:solidFill>
                <a:uFillTx/>
              </a:defRPr>
            </a:pPr>
            <a:r>
              <a:rPr lang="en-US" sz="9999" b="0" i="0" u="none" strike="noStrike" kern="0" cap="none" spc="0" baseline="0">
                <a:solidFill>
                  <a:srgbClr val="216B57"/>
                </a:solidFill>
                <a:uFillTx/>
                <a:latin typeface="Tenor Sans"/>
                <a:ea typeface="Tenor Sans"/>
                <a:cs typeface="Tenor Sans"/>
              </a:rPr>
              <a:t>style</a:t>
            </a:r>
          </a:p>
        </p:txBody>
      </p:sp>
      <p:pic>
        <p:nvPicPr>
          <p:cNvPr id="6" name="Google Shape;53;p6">
            <a:extLst>
              <a:ext uri="{FF2B5EF4-FFF2-40B4-BE49-F238E27FC236}">
                <a16:creationId xmlns:a16="http://schemas.microsoft.com/office/drawing/2014/main" id="{749FA742-8553-8221-FC2C-B65FF3A9CA1B}"/>
              </a:ext>
            </a:extLst>
          </p:cNvPr>
          <p:cNvPicPr>
            <a:picLocks noChangeAspect="1"/>
          </p:cNvPicPr>
          <p:nvPr/>
        </p:nvPicPr>
        <p:blipFill>
          <a:blip r:embed="rId2">
            <a:alphaModFix/>
          </a:blip>
          <a:stretch>
            <a:fillRect/>
          </a:stretch>
        </p:blipFill>
        <p:spPr>
          <a:xfrm>
            <a:off x="1360800" y="668975"/>
            <a:ext cx="4493398" cy="8999460"/>
          </a:xfrm>
          <a:prstGeom prst="rect">
            <a:avLst/>
          </a:prstGeom>
          <a:noFill/>
          <a:ln cap="flat">
            <a:noFill/>
          </a:ln>
        </p:spPr>
      </p:pic>
    </p:spTree>
    <p:extLst>
      <p:ext uri="{BB962C8B-B14F-4D97-AF65-F5344CB8AC3E}">
        <p14:creationId xmlns:p14="http://schemas.microsoft.com/office/powerpoint/2010/main" val="1585841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TITLE">
    <p:spTree>
      <p:nvGrpSpPr>
        <p:cNvPr id="1" name=""/>
        <p:cNvGrpSpPr/>
        <p:nvPr/>
      </p:nvGrpSpPr>
      <p:grpSpPr>
        <a:xfrm>
          <a:off x="0" y="0"/>
          <a:ext cx="0" cy="0"/>
          <a:chOff x="0" y="0"/>
          <a:chExt cx="0" cy="0"/>
        </a:xfrm>
      </p:grpSpPr>
      <p:sp>
        <p:nvSpPr>
          <p:cNvPr id="2" name="Google Shape;59;p8">
            <a:extLst>
              <a:ext uri="{FF2B5EF4-FFF2-40B4-BE49-F238E27FC236}">
                <a16:creationId xmlns:a16="http://schemas.microsoft.com/office/drawing/2014/main" id="{53612698-F5B3-8E9E-4116-57F891D01B53}"/>
              </a:ext>
            </a:extLst>
          </p:cNvPr>
          <p:cNvSpPr txBox="1">
            <a:spLocks noGrp="1"/>
          </p:cNvSpPr>
          <p:nvPr>
            <p:ph type="ctrTitle"/>
          </p:nvPr>
        </p:nvSpPr>
        <p:spPr>
          <a:xfrm>
            <a:off x="685800" y="2130423"/>
            <a:ext cx="7772400" cy="1470026"/>
          </a:xfrm>
        </p:spPr>
        <p:txBody>
          <a:bodyPr/>
          <a:lstStyle>
            <a:lvl1pPr>
              <a:defRPr/>
            </a:lvl1pPr>
          </a:lstStyle>
          <a:p>
            <a:pPr lvl="0"/>
            <a:endParaRPr lang="en-CA"/>
          </a:p>
        </p:txBody>
      </p:sp>
      <p:sp>
        <p:nvSpPr>
          <p:cNvPr id="3" name="Google Shape;60;p8">
            <a:extLst>
              <a:ext uri="{FF2B5EF4-FFF2-40B4-BE49-F238E27FC236}">
                <a16:creationId xmlns:a16="http://schemas.microsoft.com/office/drawing/2014/main" id="{1CAADCDF-884F-E137-2606-0FAED057E0C9}"/>
              </a:ext>
            </a:extLst>
          </p:cNvPr>
          <p:cNvSpPr txBox="1">
            <a:spLocks noGrp="1"/>
          </p:cNvSpPr>
          <p:nvPr>
            <p:ph type="subTitle" idx="1"/>
          </p:nvPr>
        </p:nvSpPr>
        <p:spPr>
          <a:xfrm>
            <a:off x="1371600" y="3886200"/>
            <a:ext cx="6400800" cy="1752603"/>
          </a:xfrm>
        </p:spPr>
        <p:txBody>
          <a:bodyPr anchorCtr="1"/>
          <a:lstStyle>
            <a:lvl1pPr algn="ctr">
              <a:buNone/>
              <a:defRPr>
                <a:solidFill>
                  <a:srgbClr val="888888"/>
                </a:solidFill>
              </a:defRPr>
            </a:lvl1pPr>
          </a:lstStyle>
          <a:p>
            <a:pPr lvl="0"/>
            <a:endParaRPr lang="en-CA"/>
          </a:p>
        </p:txBody>
      </p:sp>
      <p:sp>
        <p:nvSpPr>
          <p:cNvPr id="4" name="Google Shape;61;p8">
            <a:extLst>
              <a:ext uri="{FF2B5EF4-FFF2-40B4-BE49-F238E27FC236}">
                <a16:creationId xmlns:a16="http://schemas.microsoft.com/office/drawing/2014/main" id="{A27860A9-14EC-A16D-6C24-D2CA3D526798}"/>
              </a:ext>
            </a:extLst>
          </p:cNvPr>
          <p:cNvSpPr txBox="1">
            <a:spLocks noGrp="1"/>
          </p:cNvSpPr>
          <p:nvPr>
            <p:ph type="dt" sz="half" idx="7"/>
          </p:nvPr>
        </p:nvSpPr>
        <p:spPr/>
        <p:txBody>
          <a:bodyPr/>
          <a:lstStyle>
            <a:lvl1pPr>
              <a:defRPr/>
            </a:lvl1pPr>
          </a:lstStyle>
          <a:p>
            <a:pPr lvl="0"/>
            <a:endParaRPr lang="en-CA"/>
          </a:p>
        </p:txBody>
      </p:sp>
      <p:sp>
        <p:nvSpPr>
          <p:cNvPr id="5" name="Google Shape;62;p8">
            <a:extLst>
              <a:ext uri="{FF2B5EF4-FFF2-40B4-BE49-F238E27FC236}">
                <a16:creationId xmlns:a16="http://schemas.microsoft.com/office/drawing/2014/main" id="{9F12A6E8-7C2E-6303-1E70-AE514BF7CA5D}"/>
              </a:ext>
            </a:extLst>
          </p:cNvPr>
          <p:cNvSpPr txBox="1">
            <a:spLocks noGrp="1"/>
          </p:cNvSpPr>
          <p:nvPr>
            <p:ph type="ftr" sz="quarter" idx="9"/>
          </p:nvPr>
        </p:nvSpPr>
        <p:spPr/>
        <p:txBody>
          <a:bodyPr/>
          <a:lstStyle>
            <a:lvl1pPr>
              <a:defRPr/>
            </a:lvl1pPr>
          </a:lstStyle>
          <a:p>
            <a:pPr lvl="0"/>
            <a:endParaRPr lang="en-CA"/>
          </a:p>
        </p:txBody>
      </p:sp>
      <p:sp>
        <p:nvSpPr>
          <p:cNvPr id="6" name="Google Shape;63;p8">
            <a:extLst>
              <a:ext uri="{FF2B5EF4-FFF2-40B4-BE49-F238E27FC236}">
                <a16:creationId xmlns:a16="http://schemas.microsoft.com/office/drawing/2014/main" id="{784AED3B-0A3A-6951-79CB-F7A1B3BE105D}"/>
              </a:ext>
            </a:extLst>
          </p:cNvPr>
          <p:cNvSpPr txBox="1">
            <a:spLocks noGrp="1"/>
          </p:cNvSpPr>
          <p:nvPr>
            <p:ph type="sldNum" sz="quarter" idx="8"/>
          </p:nvPr>
        </p:nvSpPr>
        <p:spPr/>
        <p:txBody>
          <a:bodyPr/>
          <a:lstStyle>
            <a:lvl1pPr>
              <a:defRPr/>
            </a:lvl1pPr>
          </a:lstStyle>
          <a:p>
            <a:pPr lvl="0"/>
            <a:fld id="{6701C757-436D-364C-9BAC-B1505B46DD10}" type="slidenum">
              <a:t>‹N°›</a:t>
            </a:fld>
            <a:endParaRPr lang="en-US"/>
          </a:p>
        </p:txBody>
      </p:sp>
    </p:spTree>
    <p:extLst>
      <p:ext uri="{BB962C8B-B14F-4D97-AF65-F5344CB8AC3E}">
        <p14:creationId xmlns:p14="http://schemas.microsoft.com/office/powerpoint/2010/main" val="18462330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OBJECT">
    <p:spTree>
      <p:nvGrpSpPr>
        <p:cNvPr id="1" name=""/>
        <p:cNvGrpSpPr/>
        <p:nvPr/>
      </p:nvGrpSpPr>
      <p:grpSpPr>
        <a:xfrm>
          <a:off x="0" y="0"/>
          <a:ext cx="0" cy="0"/>
          <a:chOff x="0" y="0"/>
          <a:chExt cx="0" cy="0"/>
        </a:xfrm>
      </p:grpSpPr>
      <p:sp>
        <p:nvSpPr>
          <p:cNvPr id="2" name="Google Shape;65;p9">
            <a:extLst>
              <a:ext uri="{FF2B5EF4-FFF2-40B4-BE49-F238E27FC236}">
                <a16:creationId xmlns:a16="http://schemas.microsoft.com/office/drawing/2014/main" id="{7294AC49-D618-61F7-5822-9B294A1C6FE6}"/>
              </a:ext>
            </a:extLst>
          </p:cNvPr>
          <p:cNvSpPr txBox="1">
            <a:spLocks noGrp="1"/>
          </p:cNvSpPr>
          <p:nvPr>
            <p:ph type="title"/>
          </p:nvPr>
        </p:nvSpPr>
        <p:spPr/>
        <p:txBody>
          <a:bodyPr/>
          <a:lstStyle>
            <a:lvl1pPr>
              <a:defRPr/>
            </a:lvl1pPr>
          </a:lstStyle>
          <a:p>
            <a:pPr lvl="0"/>
            <a:endParaRPr lang="en-CA"/>
          </a:p>
        </p:txBody>
      </p:sp>
      <p:sp>
        <p:nvSpPr>
          <p:cNvPr id="3" name="Google Shape;66;p9">
            <a:extLst>
              <a:ext uri="{FF2B5EF4-FFF2-40B4-BE49-F238E27FC236}">
                <a16:creationId xmlns:a16="http://schemas.microsoft.com/office/drawing/2014/main" id="{BA2434D5-8D95-FEC9-2F64-5D5BA2910DB2}"/>
              </a:ext>
            </a:extLst>
          </p:cNvPr>
          <p:cNvSpPr txBox="1">
            <a:spLocks noGrp="1"/>
          </p:cNvSpPr>
          <p:nvPr>
            <p:ph idx="1"/>
          </p:nvPr>
        </p:nvSpPr>
        <p:spPr/>
        <p:txBody>
          <a:bodyPr/>
          <a:lstStyle>
            <a:lvl1pPr indent="-342900">
              <a:spcBef>
                <a:spcPts val="360"/>
              </a:spcBef>
              <a:buSzPts val="1800"/>
              <a:defRPr/>
            </a:lvl1pPr>
          </a:lstStyle>
          <a:p>
            <a:pPr lvl="0"/>
            <a:endParaRPr lang="en-CA"/>
          </a:p>
        </p:txBody>
      </p:sp>
      <p:sp>
        <p:nvSpPr>
          <p:cNvPr id="4" name="Google Shape;67;p9">
            <a:extLst>
              <a:ext uri="{FF2B5EF4-FFF2-40B4-BE49-F238E27FC236}">
                <a16:creationId xmlns:a16="http://schemas.microsoft.com/office/drawing/2014/main" id="{79B3E19A-8FF9-BE65-C035-80D89C637BFF}"/>
              </a:ext>
            </a:extLst>
          </p:cNvPr>
          <p:cNvSpPr txBox="1">
            <a:spLocks noGrp="1"/>
          </p:cNvSpPr>
          <p:nvPr>
            <p:ph type="dt" sz="half" idx="7"/>
          </p:nvPr>
        </p:nvSpPr>
        <p:spPr/>
        <p:txBody>
          <a:bodyPr/>
          <a:lstStyle>
            <a:lvl1pPr>
              <a:defRPr/>
            </a:lvl1pPr>
          </a:lstStyle>
          <a:p>
            <a:pPr lvl="0"/>
            <a:endParaRPr lang="en-CA"/>
          </a:p>
        </p:txBody>
      </p:sp>
      <p:sp>
        <p:nvSpPr>
          <p:cNvPr id="5" name="Google Shape;68;p9">
            <a:extLst>
              <a:ext uri="{FF2B5EF4-FFF2-40B4-BE49-F238E27FC236}">
                <a16:creationId xmlns:a16="http://schemas.microsoft.com/office/drawing/2014/main" id="{24EA0B70-DBE7-59C9-CD08-71130F518BBA}"/>
              </a:ext>
            </a:extLst>
          </p:cNvPr>
          <p:cNvSpPr txBox="1">
            <a:spLocks noGrp="1"/>
          </p:cNvSpPr>
          <p:nvPr>
            <p:ph type="ftr" sz="quarter" idx="9"/>
          </p:nvPr>
        </p:nvSpPr>
        <p:spPr/>
        <p:txBody>
          <a:bodyPr/>
          <a:lstStyle>
            <a:lvl1pPr>
              <a:defRPr/>
            </a:lvl1pPr>
          </a:lstStyle>
          <a:p>
            <a:pPr lvl="0"/>
            <a:endParaRPr lang="en-CA"/>
          </a:p>
        </p:txBody>
      </p:sp>
      <p:sp>
        <p:nvSpPr>
          <p:cNvPr id="6" name="Google Shape;69;p9">
            <a:extLst>
              <a:ext uri="{FF2B5EF4-FFF2-40B4-BE49-F238E27FC236}">
                <a16:creationId xmlns:a16="http://schemas.microsoft.com/office/drawing/2014/main" id="{4833A1D2-5802-4EC7-305B-061D1707BA39}"/>
              </a:ext>
            </a:extLst>
          </p:cNvPr>
          <p:cNvSpPr txBox="1">
            <a:spLocks noGrp="1"/>
          </p:cNvSpPr>
          <p:nvPr>
            <p:ph type="sldNum" sz="quarter" idx="8"/>
          </p:nvPr>
        </p:nvSpPr>
        <p:spPr/>
        <p:txBody>
          <a:bodyPr/>
          <a:lstStyle>
            <a:lvl1pPr>
              <a:defRPr/>
            </a:lvl1pPr>
          </a:lstStyle>
          <a:p>
            <a:pPr lvl="0"/>
            <a:fld id="{98E16199-D30E-A645-8313-696F3B005960}" type="slidenum">
              <a:t>‹N°›</a:t>
            </a:fld>
            <a:endParaRPr lang="en-US"/>
          </a:p>
        </p:txBody>
      </p:sp>
    </p:spTree>
    <p:extLst>
      <p:ext uri="{BB962C8B-B14F-4D97-AF65-F5344CB8AC3E}">
        <p14:creationId xmlns:p14="http://schemas.microsoft.com/office/powerpoint/2010/main" val="14679400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SECTION_HEADER">
    <p:spTree>
      <p:nvGrpSpPr>
        <p:cNvPr id="1" name=""/>
        <p:cNvGrpSpPr/>
        <p:nvPr/>
      </p:nvGrpSpPr>
      <p:grpSpPr>
        <a:xfrm>
          <a:off x="0" y="0"/>
          <a:ext cx="0" cy="0"/>
          <a:chOff x="0" y="0"/>
          <a:chExt cx="0" cy="0"/>
        </a:xfrm>
      </p:grpSpPr>
      <p:sp>
        <p:nvSpPr>
          <p:cNvPr id="2" name="Google Shape;71;p10">
            <a:extLst>
              <a:ext uri="{FF2B5EF4-FFF2-40B4-BE49-F238E27FC236}">
                <a16:creationId xmlns:a16="http://schemas.microsoft.com/office/drawing/2014/main" id="{3E5D6CB3-A03A-9CA9-BE73-CF83F30F1A21}"/>
              </a:ext>
            </a:extLst>
          </p:cNvPr>
          <p:cNvSpPr txBox="1">
            <a:spLocks noGrp="1"/>
          </p:cNvSpPr>
          <p:nvPr>
            <p:ph type="title"/>
          </p:nvPr>
        </p:nvSpPr>
        <p:spPr>
          <a:xfrm>
            <a:off x="722311" y="4406895"/>
            <a:ext cx="7772400" cy="1362071"/>
          </a:xfrm>
        </p:spPr>
        <p:txBody>
          <a:bodyPr anchor="t" anchorCtr="0"/>
          <a:lstStyle>
            <a:lvl1pPr algn="l">
              <a:defRPr sz="4000" b="1"/>
            </a:lvl1pPr>
          </a:lstStyle>
          <a:p>
            <a:pPr lvl="0"/>
            <a:endParaRPr lang="en-CA"/>
          </a:p>
        </p:txBody>
      </p:sp>
      <p:sp>
        <p:nvSpPr>
          <p:cNvPr id="3" name="Google Shape;72;p10">
            <a:extLst>
              <a:ext uri="{FF2B5EF4-FFF2-40B4-BE49-F238E27FC236}">
                <a16:creationId xmlns:a16="http://schemas.microsoft.com/office/drawing/2014/main" id="{7CDF779D-80A7-FA02-8FFC-022924E0BCEF}"/>
              </a:ext>
            </a:extLst>
          </p:cNvPr>
          <p:cNvSpPr txBox="1">
            <a:spLocks noGrp="1"/>
          </p:cNvSpPr>
          <p:nvPr>
            <p:ph type="body" idx="1"/>
          </p:nvPr>
        </p:nvSpPr>
        <p:spPr>
          <a:xfrm>
            <a:off x="722311" y="2906713"/>
            <a:ext cx="7772400" cy="1500182"/>
          </a:xfrm>
        </p:spPr>
        <p:txBody>
          <a:bodyPr anchor="b"/>
          <a:lstStyle>
            <a:lvl1pPr indent="-228600">
              <a:spcBef>
                <a:spcPts val="400"/>
              </a:spcBef>
              <a:buNone/>
              <a:defRPr sz="2000">
                <a:solidFill>
                  <a:srgbClr val="888888"/>
                </a:solidFill>
              </a:defRPr>
            </a:lvl1pPr>
          </a:lstStyle>
          <a:p>
            <a:pPr lvl="0"/>
            <a:endParaRPr lang="en-CA"/>
          </a:p>
        </p:txBody>
      </p:sp>
      <p:sp>
        <p:nvSpPr>
          <p:cNvPr id="4" name="Google Shape;73;p10">
            <a:extLst>
              <a:ext uri="{FF2B5EF4-FFF2-40B4-BE49-F238E27FC236}">
                <a16:creationId xmlns:a16="http://schemas.microsoft.com/office/drawing/2014/main" id="{5818D514-191E-4A10-647D-D1140580CE6A}"/>
              </a:ext>
            </a:extLst>
          </p:cNvPr>
          <p:cNvSpPr txBox="1">
            <a:spLocks noGrp="1"/>
          </p:cNvSpPr>
          <p:nvPr>
            <p:ph type="dt" sz="half" idx="7"/>
          </p:nvPr>
        </p:nvSpPr>
        <p:spPr/>
        <p:txBody>
          <a:bodyPr/>
          <a:lstStyle>
            <a:lvl1pPr>
              <a:defRPr/>
            </a:lvl1pPr>
          </a:lstStyle>
          <a:p>
            <a:pPr lvl="0"/>
            <a:endParaRPr lang="en-CA"/>
          </a:p>
        </p:txBody>
      </p:sp>
      <p:sp>
        <p:nvSpPr>
          <p:cNvPr id="5" name="Google Shape;74;p10">
            <a:extLst>
              <a:ext uri="{FF2B5EF4-FFF2-40B4-BE49-F238E27FC236}">
                <a16:creationId xmlns:a16="http://schemas.microsoft.com/office/drawing/2014/main" id="{398446BC-0F3B-F849-22A3-ADA7703302B5}"/>
              </a:ext>
            </a:extLst>
          </p:cNvPr>
          <p:cNvSpPr txBox="1">
            <a:spLocks noGrp="1"/>
          </p:cNvSpPr>
          <p:nvPr>
            <p:ph type="ftr" sz="quarter" idx="9"/>
          </p:nvPr>
        </p:nvSpPr>
        <p:spPr/>
        <p:txBody>
          <a:bodyPr/>
          <a:lstStyle>
            <a:lvl1pPr>
              <a:defRPr/>
            </a:lvl1pPr>
          </a:lstStyle>
          <a:p>
            <a:pPr lvl="0"/>
            <a:endParaRPr lang="en-CA"/>
          </a:p>
        </p:txBody>
      </p:sp>
      <p:sp>
        <p:nvSpPr>
          <p:cNvPr id="6" name="Google Shape;75;p10">
            <a:extLst>
              <a:ext uri="{FF2B5EF4-FFF2-40B4-BE49-F238E27FC236}">
                <a16:creationId xmlns:a16="http://schemas.microsoft.com/office/drawing/2014/main" id="{52BC8C9E-680B-747D-946A-E762EAF5A005}"/>
              </a:ext>
            </a:extLst>
          </p:cNvPr>
          <p:cNvSpPr txBox="1">
            <a:spLocks noGrp="1"/>
          </p:cNvSpPr>
          <p:nvPr>
            <p:ph type="sldNum" sz="quarter" idx="8"/>
          </p:nvPr>
        </p:nvSpPr>
        <p:spPr/>
        <p:txBody>
          <a:bodyPr/>
          <a:lstStyle>
            <a:lvl1pPr>
              <a:defRPr/>
            </a:lvl1pPr>
          </a:lstStyle>
          <a:p>
            <a:pPr lvl="0"/>
            <a:fld id="{29CC31DE-DA18-EC41-9E24-F6502C98EFCF}" type="slidenum">
              <a:t>‹N°›</a:t>
            </a:fld>
            <a:endParaRPr lang="en-US"/>
          </a:p>
        </p:txBody>
      </p:sp>
    </p:spTree>
    <p:extLst>
      <p:ext uri="{BB962C8B-B14F-4D97-AF65-F5344CB8AC3E}">
        <p14:creationId xmlns:p14="http://schemas.microsoft.com/office/powerpoint/2010/main" val="7496663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TWO_OBJECTS">
    <p:spTree>
      <p:nvGrpSpPr>
        <p:cNvPr id="1" name=""/>
        <p:cNvGrpSpPr/>
        <p:nvPr/>
      </p:nvGrpSpPr>
      <p:grpSpPr>
        <a:xfrm>
          <a:off x="0" y="0"/>
          <a:ext cx="0" cy="0"/>
          <a:chOff x="0" y="0"/>
          <a:chExt cx="0" cy="0"/>
        </a:xfrm>
      </p:grpSpPr>
      <p:sp>
        <p:nvSpPr>
          <p:cNvPr id="2" name="Google Shape;77;p11">
            <a:extLst>
              <a:ext uri="{FF2B5EF4-FFF2-40B4-BE49-F238E27FC236}">
                <a16:creationId xmlns:a16="http://schemas.microsoft.com/office/drawing/2014/main" id="{3F824AA8-8708-79BD-6465-9BDB2E1036C8}"/>
              </a:ext>
            </a:extLst>
          </p:cNvPr>
          <p:cNvSpPr txBox="1">
            <a:spLocks noGrp="1"/>
          </p:cNvSpPr>
          <p:nvPr>
            <p:ph type="title"/>
          </p:nvPr>
        </p:nvSpPr>
        <p:spPr/>
        <p:txBody>
          <a:bodyPr/>
          <a:lstStyle>
            <a:lvl1pPr>
              <a:defRPr/>
            </a:lvl1pPr>
          </a:lstStyle>
          <a:p>
            <a:pPr lvl="0"/>
            <a:endParaRPr lang="en-CA"/>
          </a:p>
        </p:txBody>
      </p:sp>
      <p:sp>
        <p:nvSpPr>
          <p:cNvPr id="3" name="Google Shape;78;p11">
            <a:extLst>
              <a:ext uri="{FF2B5EF4-FFF2-40B4-BE49-F238E27FC236}">
                <a16:creationId xmlns:a16="http://schemas.microsoft.com/office/drawing/2014/main" id="{F924DB4E-9293-3723-AE47-56D19BA1C084}"/>
              </a:ext>
            </a:extLst>
          </p:cNvPr>
          <p:cNvSpPr txBox="1">
            <a:spLocks noGrp="1"/>
          </p:cNvSpPr>
          <p:nvPr>
            <p:ph idx="1"/>
          </p:nvPr>
        </p:nvSpPr>
        <p:spPr>
          <a:xfrm>
            <a:off x="457200" y="1600200"/>
            <a:ext cx="4038603" cy="4525959"/>
          </a:xfrm>
        </p:spPr>
        <p:txBody>
          <a:bodyPr/>
          <a:lstStyle>
            <a:lvl1pPr indent="-406395">
              <a:spcBef>
                <a:spcPts val="560"/>
              </a:spcBef>
              <a:buSzPts val="2800"/>
              <a:defRPr sz="2800"/>
            </a:lvl1pPr>
          </a:lstStyle>
          <a:p>
            <a:pPr lvl="0"/>
            <a:endParaRPr lang="en-CA"/>
          </a:p>
        </p:txBody>
      </p:sp>
      <p:sp>
        <p:nvSpPr>
          <p:cNvPr id="4" name="Google Shape;79;p11">
            <a:extLst>
              <a:ext uri="{FF2B5EF4-FFF2-40B4-BE49-F238E27FC236}">
                <a16:creationId xmlns:a16="http://schemas.microsoft.com/office/drawing/2014/main" id="{06EFC4A9-55F0-94DD-BF74-D34F4AFD10BD}"/>
              </a:ext>
            </a:extLst>
          </p:cNvPr>
          <p:cNvSpPr txBox="1">
            <a:spLocks noGrp="1"/>
          </p:cNvSpPr>
          <p:nvPr>
            <p:ph idx="2"/>
          </p:nvPr>
        </p:nvSpPr>
        <p:spPr>
          <a:xfrm>
            <a:off x="4648196" y="1600200"/>
            <a:ext cx="4038603" cy="4525959"/>
          </a:xfrm>
        </p:spPr>
        <p:txBody>
          <a:bodyPr/>
          <a:lstStyle>
            <a:lvl1pPr indent="-406395">
              <a:spcBef>
                <a:spcPts val="560"/>
              </a:spcBef>
              <a:buSzPts val="2800"/>
              <a:defRPr sz="2800"/>
            </a:lvl1pPr>
          </a:lstStyle>
          <a:p>
            <a:pPr lvl="0"/>
            <a:endParaRPr lang="en-CA"/>
          </a:p>
        </p:txBody>
      </p:sp>
      <p:sp>
        <p:nvSpPr>
          <p:cNvPr id="5" name="Google Shape;80;p11">
            <a:extLst>
              <a:ext uri="{FF2B5EF4-FFF2-40B4-BE49-F238E27FC236}">
                <a16:creationId xmlns:a16="http://schemas.microsoft.com/office/drawing/2014/main" id="{0ECAD4CE-87C6-4D15-6735-14B5F3183372}"/>
              </a:ext>
            </a:extLst>
          </p:cNvPr>
          <p:cNvSpPr txBox="1">
            <a:spLocks noGrp="1"/>
          </p:cNvSpPr>
          <p:nvPr>
            <p:ph type="dt" sz="half" idx="7"/>
          </p:nvPr>
        </p:nvSpPr>
        <p:spPr/>
        <p:txBody>
          <a:bodyPr/>
          <a:lstStyle>
            <a:lvl1pPr>
              <a:defRPr/>
            </a:lvl1pPr>
          </a:lstStyle>
          <a:p>
            <a:pPr lvl="0"/>
            <a:endParaRPr lang="en-CA"/>
          </a:p>
        </p:txBody>
      </p:sp>
      <p:sp>
        <p:nvSpPr>
          <p:cNvPr id="6" name="Google Shape;81;p11">
            <a:extLst>
              <a:ext uri="{FF2B5EF4-FFF2-40B4-BE49-F238E27FC236}">
                <a16:creationId xmlns:a16="http://schemas.microsoft.com/office/drawing/2014/main" id="{365EF1BD-A541-08A3-E075-14D9474FFA97}"/>
              </a:ext>
            </a:extLst>
          </p:cNvPr>
          <p:cNvSpPr txBox="1">
            <a:spLocks noGrp="1"/>
          </p:cNvSpPr>
          <p:nvPr>
            <p:ph type="ftr" sz="quarter" idx="9"/>
          </p:nvPr>
        </p:nvSpPr>
        <p:spPr/>
        <p:txBody>
          <a:bodyPr/>
          <a:lstStyle>
            <a:lvl1pPr>
              <a:defRPr/>
            </a:lvl1pPr>
          </a:lstStyle>
          <a:p>
            <a:pPr lvl="0"/>
            <a:endParaRPr lang="en-CA"/>
          </a:p>
        </p:txBody>
      </p:sp>
      <p:sp>
        <p:nvSpPr>
          <p:cNvPr id="7" name="Google Shape;82;p11">
            <a:extLst>
              <a:ext uri="{FF2B5EF4-FFF2-40B4-BE49-F238E27FC236}">
                <a16:creationId xmlns:a16="http://schemas.microsoft.com/office/drawing/2014/main" id="{E2D32E24-DBEB-9F9C-49FA-F6100CD93F9B}"/>
              </a:ext>
            </a:extLst>
          </p:cNvPr>
          <p:cNvSpPr txBox="1">
            <a:spLocks noGrp="1"/>
          </p:cNvSpPr>
          <p:nvPr>
            <p:ph type="sldNum" sz="quarter" idx="8"/>
          </p:nvPr>
        </p:nvSpPr>
        <p:spPr/>
        <p:txBody>
          <a:bodyPr/>
          <a:lstStyle>
            <a:lvl1pPr>
              <a:defRPr/>
            </a:lvl1pPr>
          </a:lstStyle>
          <a:p>
            <a:pPr lvl="0"/>
            <a:fld id="{4B60C57F-303D-4543-9DB0-36D54F708CF8}" type="slidenum">
              <a:t>‹N°›</a:t>
            </a:fld>
            <a:endParaRPr lang="en-US"/>
          </a:p>
        </p:txBody>
      </p:sp>
    </p:spTree>
    <p:extLst>
      <p:ext uri="{BB962C8B-B14F-4D97-AF65-F5344CB8AC3E}">
        <p14:creationId xmlns:p14="http://schemas.microsoft.com/office/powerpoint/2010/main" val="16509865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TWO_OBJECTS_WITH_TEXT">
    <p:spTree>
      <p:nvGrpSpPr>
        <p:cNvPr id="1" name=""/>
        <p:cNvGrpSpPr/>
        <p:nvPr/>
      </p:nvGrpSpPr>
      <p:grpSpPr>
        <a:xfrm>
          <a:off x="0" y="0"/>
          <a:ext cx="0" cy="0"/>
          <a:chOff x="0" y="0"/>
          <a:chExt cx="0" cy="0"/>
        </a:xfrm>
      </p:grpSpPr>
      <p:sp>
        <p:nvSpPr>
          <p:cNvPr id="2" name="Google Shape;84;p12">
            <a:extLst>
              <a:ext uri="{FF2B5EF4-FFF2-40B4-BE49-F238E27FC236}">
                <a16:creationId xmlns:a16="http://schemas.microsoft.com/office/drawing/2014/main" id="{42E81040-CC4C-C130-A648-911B9E3E7EFC}"/>
              </a:ext>
            </a:extLst>
          </p:cNvPr>
          <p:cNvSpPr txBox="1">
            <a:spLocks noGrp="1"/>
          </p:cNvSpPr>
          <p:nvPr>
            <p:ph type="title"/>
          </p:nvPr>
        </p:nvSpPr>
        <p:spPr/>
        <p:txBody>
          <a:bodyPr/>
          <a:lstStyle>
            <a:lvl1pPr>
              <a:defRPr/>
            </a:lvl1pPr>
          </a:lstStyle>
          <a:p>
            <a:pPr lvl="0"/>
            <a:endParaRPr lang="en-CA"/>
          </a:p>
        </p:txBody>
      </p:sp>
      <p:sp>
        <p:nvSpPr>
          <p:cNvPr id="3" name="Google Shape;85;p12">
            <a:extLst>
              <a:ext uri="{FF2B5EF4-FFF2-40B4-BE49-F238E27FC236}">
                <a16:creationId xmlns:a16="http://schemas.microsoft.com/office/drawing/2014/main" id="{82273339-D2CB-4643-C6C7-59B38C0FDF7E}"/>
              </a:ext>
            </a:extLst>
          </p:cNvPr>
          <p:cNvSpPr txBox="1">
            <a:spLocks noGrp="1"/>
          </p:cNvSpPr>
          <p:nvPr>
            <p:ph type="body" idx="1"/>
          </p:nvPr>
        </p:nvSpPr>
        <p:spPr>
          <a:xfrm>
            <a:off x="457200" y="1535113"/>
            <a:ext cx="4040184" cy="639759"/>
          </a:xfrm>
        </p:spPr>
        <p:txBody>
          <a:bodyPr anchor="b"/>
          <a:lstStyle>
            <a:lvl1pPr indent="-228600">
              <a:spcBef>
                <a:spcPts val="480"/>
              </a:spcBef>
              <a:buNone/>
              <a:defRPr sz="2400" b="1"/>
            </a:lvl1pPr>
          </a:lstStyle>
          <a:p>
            <a:pPr lvl="0"/>
            <a:endParaRPr lang="en-CA"/>
          </a:p>
        </p:txBody>
      </p:sp>
      <p:sp>
        <p:nvSpPr>
          <p:cNvPr id="4" name="Google Shape;86;p12">
            <a:extLst>
              <a:ext uri="{FF2B5EF4-FFF2-40B4-BE49-F238E27FC236}">
                <a16:creationId xmlns:a16="http://schemas.microsoft.com/office/drawing/2014/main" id="{74893CE7-7672-1869-BBDA-7330D6A4E0F5}"/>
              </a:ext>
            </a:extLst>
          </p:cNvPr>
          <p:cNvSpPr txBox="1">
            <a:spLocks noGrp="1"/>
          </p:cNvSpPr>
          <p:nvPr>
            <p:ph type="body" idx="3"/>
          </p:nvPr>
        </p:nvSpPr>
        <p:spPr>
          <a:xfrm>
            <a:off x="457200" y="2174872"/>
            <a:ext cx="4040184" cy="3951286"/>
          </a:xfrm>
        </p:spPr>
        <p:txBody>
          <a:bodyPr/>
          <a:lstStyle>
            <a:lvl1pPr indent="-381003">
              <a:spcBef>
                <a:spcPts val="480"/>
              </a:spcBef>
              <a:buSzPts val="2400"/>
              <a:defRPr sz="2400"/>
            </a:lvl1pPr>
          </a:lstStyle>
          <a:p>
            <a:pPr lvl="0"/>
            <a:endParaRPr lang="en-CA"/>
          </a:p>
        </p:txBody>
      </p:sp>
      <p:sp>
        <p:nvSpPr>
          <p:cNvPr id="5" name="Google Shape;87;p12">
            <a:extLst>
              <a:ext uri="{FF2B5EF4-FFF2-40B4-BE49-F238E27FC236}">
                <a16:creationId xmlns:a16="http://schemas.microsoft.com/office/drawing/2014/main" id="{32D1E3BB-BCF3-1326-37DC-D8557A2E5E49}"/>
              </a:ext>
            </a:extLst>
          </p:cNvPr>
          <p:cNvSpPr txBox="1">
            <a:spLocks noGrp="1"/>
          </p:cNvSpPr>
          <p:nvPr>
            <p:ph idx="2"/>
          </p:nvPr>
        </p:nvSpPr>
        <p:spPr>
          <a:xfrm>
            <a:off x="4645023" y="1535113"/>
            <a:ext cx="4041776" cy="639759"/>
          </a:xfrm>
        </p:spPr>
        <p:txBody>
          <a:bodyPr anchor="b"/>
          <a:lstStyle>
            <a:lvl1pPr indent="-228600">
              <a:spcBef>
                <a:spcPts val="480"/>
              </a:spcBef>
              <a:buNone/>
              <a:defRPr sz="2400" b="1"/>
            </a:lvl1pPr>
          </a:lstStyle>
          <a:p>
            <a:pPr lvl="0"/>
            <a:endParaRPr lang="en-CA"/>
          </a:p>
        </p:txBody>
      </p:sp>
      <p:sp>
        <p:nvSpPr>
          <p:cNvPr id="6" name="Google Shape;88;p12">
            <a:extLst>
              <a:ext uri="{FF2B5EF4-FFF2-40B4-BE49-F238E27FC236}">
                <a16:creationId xmlns:a16="http://schemas.microsoft.com/office/drawing/2014/main" id="{003C611B-4D79-2E12-6A4E-5D778279047E}"/>
              </a:ext>
            </a:extLst>
          </p:cNvPr>
          <p:cNvSpPr txBox="1">
            <a:spLocks noGrp="1"/>
          </p:cNvSpPr>
          <p:nvPr>
            <p:ph idx="4"/>
          </p:nvPr>
        </p:nvSpPr>
        <p:spPr>
          <a:xfrm>
            <a:off x="4645023" y="2174872"/>
            <a:ext cx="4041776" cy="3951286"/>
          </a:xfrm>
        </p:spPr>
        <p:txBody>
          <a:bodyPr/>
          <a:lstStyle>
            <a:lvl1pPr indent="-381003">
              <a:spcBef>
                <a:spcPts val="480"/>
              </a:spcBef>
              <a:buSzPts val="2400"/>
              <a:defRPr sz="2400"/>
            </a:lvl1pPr>
          </a:lstStyle>
          <a:p>
            <a:pPr lvl="0"/>
            <a:endParaRPr lang="en-CA"/>
          </a:p>
        </p:txBody>
      </p:sp>
      <p:sp>
        <p:nvSpPr>
          <p:cNvPr id="7" name="Google Shape;89;p12">
            <a:extLst>
              <a:ext uri="{FF2B5EF4-FFF2-40B4-BE49-F238E27FC236}">
                <a16:creationId xmlns:a16="http://schemas.microsoft.com/office/drawing/2014/main" id="{09EF2587-BD25-B9B6-B76B-3B96258D03E9}"/>
              </a:ext>
            </a:extLst>
          </p:cNvPr>
          <p:cNvSpPr txBox="1">
            <a:spLocks noGrp="1"/>
          </p:cNvSpPr>
          <p:nvPr>
            <p:ph type="dt" sz="half" idx="7"/>
          </p:nvPr>
        </p:nvSpPr>
        <p:spPr/>
        <p:txBody>
          <a:bodyPr/>
          <a:lstStyle>
            <a:lvl1pPr>
              <a:defRPr/>
            </a:lvl1pPr>
          </a:lstStyle>
          <a:p>
            <a:pPr lvl="0"/>
            <a:endParaRPr lang="en-CA"/>
          </a:p>
        </p:txBody>
      </p:sp>
      <p:sp>
        <p:nvSpPr>
          <p:cNvPr id="8" name="Google Shape;90;p12">
            <a:extLst>
              <a:ext uri="{FF2B5EF4-FFF2-40B4-BE49-F238E27FC236}">
                <a16:creationId xmlns:a16="http://schemas.microsoft.com/office/drawing/2014/main" id="{5D0955C6-7EF8-1215-25C3-A8C53349DCCC}"/>
              </a:ext>
            </a:extLst>
          </p:cNvPr>
          <p:cNvSpPr txBox="1">
            <a:spLocks noGrp="1"/>
          </p:cNvSpPr>
          <p:nvPr>
            <p:ph type="ftr" sz="quarter" idx="9"/>
          </p:nvPr>
        </p:nvSpPr>
        <p:spPr/>
        <p:txBody>
          <a:bodyPr/>
          <a:lstStyle>
            <a:lvl1pPr>
              <a:defRPr/>
            </a:lvl1pPr>
          </a:lstStyle>
          <a:p>
            <a:pPr lvl="0"/>
            <a:endParaRPr lang="en-CA"/>
          </a:p>
        </p:txBody>
      </p:sp>
      <p:sp>
        <p:nvSpPr>
          <p:cNvPr id="9" name="Google Shape;91;p12">
            <a:extLst>
              <a:ext uri="{FF2B5EF4-FFF2-40B4-BE49-F238E27FC236}">
                <a16:creationId xmlns:a16="http://schemas.microsoft.com/office/drawing/2014/main" id="{C3E78497-5131-EAB5-3EFB-10643628676B}"/>
              </a:ext>
            </a:extLst>
          </p:cNvPr>
          <p:cNvSpPr txBox="1">
            <a:spLocks noGrp="1"/>
          </p:cNvSpPr>
          <p:nvPr>
            <p:ph type="sldNum" sz="quarter" idx="8"/>
          </p:nvPr>
        </p:nvSpPr>
        <p:spPr/>
        <p:txBody>
          <a:bodyPr/>
          <a:lstStyle>
            <a:lvl1pPr>
              <a:defRPr/>
            </a:lvl1pPr>
          </a:lstStyle>
          <a:p>
            <a:pPr lvl="0"/>
            <a:fld id="{F67F7560-A384-CD46-AC97-83A105F5B77E}" type="slidenum">
              <a:t>‹N°›</a:t>
            </a:fld>
            <a:endParaRPr lang="en-US"/>
          </a:p>
        </p:txBody>
      </p:sp>
    </p:spTree>
    <p:extLst>
      <p:ext uri="{BB962C8B-B14F-4D97-AF65-F5344CB8AC3E}">
        <p14:creationId xmlns:p14="http://schemas.microsoft.com/office/powerpoint/2010/main" val="36077366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Google Shape;6;p1">
            <a:extLst>
              <a:ext uri="{FF2B5EF4-FFF2-40B4-BE49-F238E27FC236}">
                <a16:creationId xmlns:a16="http://schemas.microsoft.com/office/drawing/2014/main" id="{6ED5E7C9-959A-1FD9-A80D-873232F25B1A}"/>
              </a:ext>
            </a:extLst>
          </p:cNvPr>
          <p:cNvSpPr txBox="1">
            <a:spLocks noGrp="1"/>
          </p:cNvSpPr>
          <p:nvPr>
            <p:ph type="title"/>
          </p:nvPr>
        </p:nvSpPr>
        <p:spPr>
          <a:xfrm>
            <a:off x="457200" y="274640"/>
            <a:ext cx="8229600" cy="1143000"/>
          </a:xfrm>
          <a:prstGeom prst="rect">
            <a:avLst/>
          </a:prstGeom>
          <a:noFill/>
          <a:ln>
            <a:noFill/>
          </a:ln>
        </p:spPr>
        <p:txBody>
          <a:bodyPr vert="horz" wrap="square" lIns="91421" tIns="45701" rIns="91421" bIns="45701" anchor="ctr" anchorCtr="1" compatLnSpc="1">
            <a:normAutofit/>
          </a:bodyPr>
          <a:lstStyle/>
          <a:p>
            <a:pPr lvl="0"/>
            <a:endParaRPr lang="en-CA"/>
          </a:p>
        </p:txBody>
      </p:sp>
      <p:sp>
        <p:nvSpPr>
          <p:cNvPr id="3" name="Google Shape;7;p1">
            <a:extLst>
              <a:ext uri="{FF2B5EF4-FFF2-40B4-BE49-F238E27FC236}">
                <a16:creationId xmlns:a16="http://schemas.microsoft.com/office/drawing/2014/main" id="{AFC595E9-EB73-1079-B5DA-099884F436DD}"/>
              </a:ext>
            </a:extLst>
          </p:cNvPr>
          <p:cNvSpPr txBox="1">
            <a:spLocks noGrp="1"/>
          </p:cNvSpPr>
          <p:nvPr>
            <p:ph type="body" idx="1"/>
          </p:nvPr>
        </p:nvSpPr>
        <p:spPr>
          <a:xfrm>
            <a:off x="457200" y="1600200"/>
            <a:ext cx="8229600" cy="4525959"/>
          </a:xfrm>
          <a:prstGeom prst="rect">
            <a:avLst/>
          </a:prstGeom>
          <a:noFill/>
          <a:ln>
            <a:noFill/>
          </a:ln>
        </p:spPr>
        <p:txBody>
          <a:bodyPr vert="horz" wrap="square" lIns="91421" tIns="45701" rIns="91421" bIns="45701" anchor="t" anchorCtr="0" compatLnSpc="1">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Google Shape;8;p1">
            <a:extLst>
              <a:ext uri="{FF2B5EF4-FFF2-40B4-BE49-F238E27FC236}">
                <a16:creationId xmlns:a16="http://schemas.microsoft.com/office/drawing/2014/main" id="{54916356-A52A-2EC2-8DAB-775C3E105088}"/>
              </a:ext>
            </a:extLst>
          </p:cNvPr>
          <p:cNvSpPr txBox="1">
            <a:spLocks noGrp="1"/>
          </p:cNvSpPr>
          <p:nvPr>
            <p:ph type="dt" sz="half" idx="2"/>
          </p:nvPr>
        </p:nvSpPr>
        <p:spPr>
          <a:xfrm>
            <a:off x="457200" y="6356351"/>
            <a:ext cx="2133596" cy="365129"/>
          </a:xfrm>
          <a:prstGeom prst="rect">
            <a:avLst/>
          </a:prstGeom>
          <a:noFill/>
          <a:ln>
            <a:noFill/>
          </a:ln>
        </p:spPr>
        <p:txBody>
          <a:bodyPr vert="horz" wrap="square" lIns="91421" tIns="45701" rIns="91421" bIns="45701" anchor="ctr" anchorCtr="0" compatLnSpc="1">
            <a:noAutofit/>
          </a:bodyPr>
          <a:lstStyle>
            <a:lvl1pPr marL="0" marR="0" lvl="0" indent="0" algn="l" defTabSz="914400" rtl="0" fontAlgn="auto" hangingPunct="1">
              <a:lnSpc>
                <a:spcPct val="100000"/>
              </a:lnSpc>
              <a:spcBef>
                <a:spcPts val="0"/>
              </a:spcBef>
              <a:spcAft>
                <a:spcPts val="0"/>
              </a:spcAft>
              <a:buNone/>
              <a:tabLst/>
              <a:defRPr lang="en-CA" sz="1200" b="0" i="0" u="none" strike="noStrike" kern="0" cap="none" spc="0" baseline="0">
                <a:solidFill>
                  <a:srgbClr val="888888"/>
                </a:solidFill>
                <a:uFillTx/>
                <a:latin typeface="Calibri"/>
                <a:ea typeface="Calibri"/>
                <a:cs typeface="Calibri"/>
              </a:defRPr>
            </a:lvl1pPr>
          </a:lstStyle>
          <a:p>
            <a:pPr lvl="0"/>
            <a:endParaRPr lang="en-CA"/>
          </a:p>
        </p:txBody>
      </p:sp>
      <p:sp>
        <p:nvSpPr>
          <p:cNvPr id="5" name="Google Shape;9;p1">
            <a:extLst>
              <a:ext uri="{FF2B5EF4-FFF2-40B4-BE49-F238E27FC236}">
                <a16:creationId xmlns:a16="http://schemas.microsoft.com/office/drawing/2014/main" id="{9796BC65-2AE8-20E4-457A-4BD6B70DDF39}"/>
              </a:ext>
            </a:extLst>
          </p:cNvPr>
          <p:cNvSpPr txBox="1">
            <a:spLocks noGrp="1"/>
          </p:cNvSpPr>
          <p:nvPr>
            <p:ph type="ftr" sz="quarter" idx="3"/>
          </p:nvPr>
        </p:nvSpPr>
        <p:spPr>
          <a:xfrm>
            <a:off x="3124203" y="6356351"/>
            <a:ext cx="2895603" cy="365129"/>
          </a:xfrm>
          <a:prstGeom prst="rect">
            <a:avLst/>
          </a:prstGeom>
          <a:noFill/>
          <a:ln>
            <a:noFill/>
          </a:ln>
        </p:spPr>
        <p:txBody>
          <a:bodyPr vert="horz" wrap="square" lIns="91421" tIns="45701" rIns="91421" bIns="45701" anchor="ctr" anchorCtr="1" compatLnSpc="1">
            <a:noAutofit/>
          </a:bodyPr>
          <a:lstStyle>
            <a:lvl1pPr marL="0" marR="0" lvl="0" indent="0" algn="ctr" defTabSz="914400" rtl="0" fontAlgn="auto" hangingPunct="1">
              <a:lnSpc>
                <a:spcPct val="100000"/>
              </a:lnSpc>
              <a:spcBef>
                <a:spcPts val="0"/>
              </a:spcBef>
              <a:spcAft>
                <a:spcPts val="0"/>
              </a:spcAft>
              <a:buNone/>
              <a:tabLst/>
              <a:defRPr lang="en-CA" sz="1200" b="0" i="0" u="none" strike="noStrike" kern="0" cap="none" spc="0" baseline="0">
                <a:solidFill>
                  <a:srgbClr val="888888"/>
                </a:solidFill>
                <a:uFillTx/>
                <a:latin typeface="Calibri"/>
                <a:ea typeface="Calibri"/>
                <a:cs typeface="Calibri"/>
              </a:defRPr>
            </a:lvl1pPr>
          </a:lstStyle>
          <a:p>
            <a:pPr lvl="0"/>
            <a:endParaRPr lang="en-CA"/>
          </a:p>
        </p:txBody>
      </p:sp>
      <p:sp>
        <p:nvSpPr>
          <p:cNvPr id="6" name="Google Shape;10;p1">
            <a:extLst>
              <a:ext uri="{FF2B5EF4-FFF2-40B4-BE49-F238E27FC236}">
                <a16:creationId xmlns:a16="http://schemas.microsoft.com/office/drawing/2014/main" id="{57AC8E88-9E99-FA52-1BCD-54CC2C78107A}"/>
              </a:ext>
            </a:extLst>
          </p:cNvPr>
          <p:cNvSpPr txBox="1">
            <a:spLocks noGrp="1"/>
          </p:cNvSpPr>
          <p:nvPr>
            <p:ph type="sldNum" sz="quarter" idx="4"/>
          </p:nvPr>
        </p:nvSpPr>
        <p:spPr>
          <a:xfrm>
            <a:off x="6553203" y="6356351"/>
            <a:ext cx="2133596" cy="365129"/>
          </a:xfrm>
          <a:prstGeom prst="rect">
            <a:avLst/>
          </a:prstGeom>
          <a:noFill/>
          <a:ln>
            <a:noFill/>
          </a:ln>
        </p:spPr>
        <p:txBody>
          <a:bodyPr vert="horz" wrap="square" lIns="91421" tIns="45701" rIns="91421" bIns="45701" anchor="ctr" anchorCtr="0" compatLnSpc="1">
            <a:noAutofit/>
          </a:bodyPr>
          <a:lstStyle>
            <a:lvl1pPr marL="0" marR="0" lvl="0" indent="0" algn="r" defTabSz="914400" rtl="0" fontAlgn="auto" hangingPunct="1">
              <a:lnSpc>
                <a:spcPct val="100000"/>
              </a:lnSpc>
              <a:spcBef>
                <a:spcPts val="0"/>
              </a:spcBef>
              <a:spcAft>
                <a:spcPts val="0"/>
              </a:spcAft>
              <a:buNone/>
              <a:tabLst/>
              <a:defRPr lang="en-US" sz="1200" b="0" i="0" u="none" strike="noStrike" kern="0" cap="none" spc="0" baseline="0">
                <a:solidFill>
                  <a:srgbClr val="888888"/>
                </a:solidFill>
                <a:uFillTx/>
                <a:latin typeface="Calibri"/>
                <a:ea typeface="Calibri"/>
                <a:cs typeface="Calibri"/>
              </a:defRPr>
            </a:lvl1pPr>
          </a:lstStyle>
          <a:p>
            <a:pPr lvl="0"/>
            <a:fld id="{D5DC53CA-E538-1743-BE9E-0BB93F9B37DE}" type="slidenum">
              <a:t>‹N°›</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marL="0" marR="0" lvl="0" indent="0" algn="ctr" defTabSz="914400" rtl="0" fontAlgn="auto" hangingPunct="1">
        <a:lnSpc>
          <a:spcPct val="100000"/>
        </a:lnSpc>
        <a:spcBef>
          <a:spcPts val="0"/>
        </a:spcBef>
        <a:spcAft>
          <a:spcPts val="0"/>
        </a:spcAft>
        <a:buNone/>
        <a:tabLst/>
        <a:defRPr lang="en-CA" sz="4400" b="0" i="0" u="none" strike="noStrike" kern="0" cap="none" spc="0" baseline="0">
          <a:solidFill>
            <a:srgbClr val="000000"/>
          </a:solidFill>
          <a:uFillTx/>
          <a:latin typeface="Calibri"/>
          <a:ea typeface="Calibri"/>
          <a:cs typeface="Calibri"/>
        </a:defRPr>
      </a:lvl1pPr>
    </p:titleStyle>
    <p:bodyStyle>
      <a:lvl1pPr marL="457200" marR="0" lvl="0" indent="-431797" algn="l" defTabSz="914400" rtl="0" fontAlgn="auto" hangingPunct="1">
        <a:lnSpc>
          <a:spcPct val="100000"/>
        </a:lnSpc>
        <a:spcBef>
          <a:spcPts val="640"/>
        </a:spcBef>
        <a:spcAft>
          <a:spcPts val="0"/>
        </a:spcAft>
        <a:buClr>
          <a:srgbClr val="000000"/>
        </a:buClr>
        <a:buSzPts val="3200"/>
        <a:buFont typeface="Arial"/>
        <a:buChar char="•"/>
        <a:tabLst/>
        <a:defRPr lang="en-CA" sz="3200" b="0" i="0" u="none" strike="noStrike" kern="0" cap="none" spc="0" baseline="0">
          <a:solidFill>
            <a:srgbClr val="000000"/>
          </a:solidFill>
          <a:uFillTx/>
          <a:latin typeface="Calibri"/>
          <a:ea typeface="Calibri"/>
          <a:cs typeface="Calibri"/>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4.xml"/><Relationship Id="rId1" Type="http://schemas.openxmlformats.org/officeDocument/2006/relationships/slideLayout" Target="../slideLayouts/slideLayout1.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216B57">
            <a:alpha val="70237"/>
          </a:srgbClr>
        </a:solidFill>
        <a:effectLst/>
      </p:bgPr>
    </p:bg>
    <p:spTree>
      <p:nvGrpSpPr>
        <p:cNvPr id="1" name=""/>
        <p:cNvGrpSpPr/>
        <p:nvPr/>
      </p:nvGrpSpPr>
      <p:grpSpPr>
        <a:xfrm>
          <a:off x="0" y="0"/>
          <a:ext cx="0" cy="0"/>
          <a:chOff x="0" y="0"/>
          <a:chExt cx="0" cy="0"/>
        </a:xfrm>
      </p:grpSpPr>
      <p:sp>
        <p:nvSpPr>
          <p:cNvPr id="2" name="Google Shape;130;p18">
            <a:extLst>
              <a:ext uri="{FF2B5EF4-FFF2-40B4-BE49-F238E27FC236}">
                <a16:creationId xmlns:a16="http://schemas.microsoft.com/office/drawing/2014/main" id="{F8C5A170-FC72-F2A7-3606-E1988F091415}"/>
              </a:ext>
            </a:extLst>
          </p:cNvPr>
          <p:cNvSpPr txBox="1"/>
          <p:nvPr/>
        </p:nvSpPr>
        <p:spPr>
          <a:xfrm>
            <a:off x="1028700" y="649293"/>
            <a:ext cx="16230600" cy="5109091"/>
          </a:xfrm>
          <a:prstGeom prst="rect">
            <a:avLst/>
          </a:prstGeom>
          <a:noFill/>
          <a:ln cap="flat">
            <a:noFill/>
          </a:ln>
        </p:spPr>
        <p:txBody>
          <a:bodyPr vert="horz" wrap="square" lIns="0" tIns="0" rIns="0" bIns="0" anchor="t" anchorCtr="0" compatLnSpc="1">
            <a:spAutoFit/>
          </a:bodyPr>
          <a:lstStyle/>
          <a:p>
            <a:pPr marL="0" marR="0" lvl="0" indent="0" algn="just" defTabSz="914400" rtl="0" fontAlgn="auto" hangingPunct="1">
              <a:spcBef>
                <a:spcPts val="0"/>
              </a:spcBef>
              <a:spcAft>
                <a:spcPts val="0"/>
              </a:spcAft>
              <a:buNone/>
              <a:tabLst/>
              <a:defRPr sz="1800" b="0" i="0" u="none" strike="noStrike" kern="0" cap="none" spc="0" baseline="0">
                <a:solidFill>
                  <a:srgbClr val="000000"/>
                </a:solidFill>
                <a:uFillTx/>
              </a:defRPr>
            </a:pPr>
            <a:r>
              <a:rPr lang="fr-CA" sz="5000" b="1" i="0" u="none" strike="noStrike" kern="0" cap="none" spc="0" dirty="0">
                <a:solidFill>
                  <a:schemeClr val="tx2"/>
                </a:solidFill>
                <a:uFillTx/>
                <a:latin typeface="+mj-lt"/>
                <a:ea typeface="Tenor Sans"/>
                <a:cs typeface="Tenor Sans"/>
              </a:rPr>
              <a:t>Santé mentale et protection de l'enfance : comprendre les liens entre les deux systèmes pour mieux intégrer et coordonner les services de santé mentale pour les jeunes</a:t>
            </a:r>
          </a:p>
          <a:p>
            <a:pPr marL="0" marR="0" lvl="0" indent="0" algn="just" defTabSz="914400" rtl="0" fontAlgn="auto" hangingPunct="1">
              <a:spcBef>
                <a:spcPts val="0"/>
              </a:spcBef>
              <a:spcAft>
                <a:spcPts val="0"/>
              </a:spcAft>
              <a:buNone/>
              <a:tabLst/>
              <a:defRPr sz="1800" b="0" i="0" u="none" strike="noStrike" kern="0" cap="none" spc="0" baseline="0">
                <a:solidFill>
                  <a:srgbClr val="000000"/>
                </a:solidFill>
                <a:uFillTx/>
              </a:defRPr>
            </a:pPr>
            <a:endParaRPr lang="fr-CA" sz="5000" b="1" kern="0" dirty="0">
              <a:solidFill>
                <a:schemeClr val="tx2"/>
              </a:solidFill>
              <a:latin typeface="+mj-lt"/>
              <a:ea typeface="Tenor Sans"/>
              <a:cs typeface="Tenor Sans"/>
            </a:endParaRPr>
          </a:p>
          <a:p>
            <a:pPr marL="0" marR="0" lvl="0" indent="0" algn="just" defTabSz="914400" rtl="0" fontAlgn="auto" hangingPunct="1">
              <a:spcBef>
                <a:spcPts val="0"/>
              </a:spcBef>
              <a:spcAft>
                <a:spcPts val="0"/>
              </a:spcAft>
              <a:buNone/>
              <a:tabLst/>
              <a:defRPr sz="1800" b="0" i="0" u="none" strike="noStrike" kern="0" cap="none" spc="0" baseline="0">
                <a:solidFill>
                  <a:srgbClr val="000000"/>
                </a:solidFill>
                <a:uFillTx/>
              </a:defRPr>
            </a:pPr>
            <a:r>
              <a:rPr lang="fr-CA" sz="4400" b="1" i="1" u="none" strike="noStrike" kern="0" cap="none" spc="0" dirty="0">
                <a:solidFill>
                  <a:schemeClr val="tx2"/>
                </a:solidFill>
                <a:uFillTx/>
                <a:latin typeface="+mj-lt"/>
                <a:ea typeface="Tenor Sans"/>
                <a:cs typeface="Tenor Sans"/>
              </a:rPr>
              <a:t>Mental health and child protection:</a:t>
            </a:r>
          </a:p>
          <a:p>
            <a:pPr marL="0" marR="0" lvl="0" indent="0" algn="just" defTabSz="914400" rtl="0" fontAlgn="auto" hangingPunct="1">
              <a:spcBef>
                <a:spcPts val="0"/>
              </a:spcBef>
              <a:spcAft>
                <a:spcPts val="0"/>
              </a:spcAft>
              <a:buNone/>
              <a:tabLst/>
              <a:defRPr sz="1800" b="0" i="0" u="none" strike="noStrike" kern="0" cap="none" spc="0" baseline="0">
                <a:solidFill>
                  <a:srgbClr val="000000"/>
                </a:solidFill>
                <a:uFillTx/>
              </a:defRPr>
            </a:pPr>
            <a:r>
              <a:rPr lang="fr-CA" sz="4400" b="1" i="1" kern="0" dirty="0">
                <a:solidFill>
                  <a:schemeClr val="tx2"/>
                </a:solidFill>
                <a:latin typeface="+mj-lt"/>
                <a:ea typeface="Tenor Sans"/>
                <a:cs typeface="Tenor Sans"/>
              </a:rPr>
              <a:t>Understanding the links between the two systems to better integrate and coordinate youth mental health services</a:t>
            </a:r>
            <a:endParaRPr lang="fr-CA" sz="4400" b="1" i="1" u="none" strike="noStrike" kern="0" cap="none" spc="0" dirty="0">
              <a:solidFill>
                <a:schemeClr val="tx2"/>
              </a:solidFill>
              <a:uFillTx/>
              <a:latin typeface="+mj-lt"/>
              <a:ea typeface="Tenor Sans"/>
              <a:cs typeface="Tenor Sans"/>
            </a:endParaRPr>
          </a:p>
        </p:txBody>
      </p:sp>
      <p:sp>
        <p:nvSpPr>
          <p:cNvPr id="3" name="Google Shape;131;p18">
            <a:extLst>
              <a:ext uri="{FF2B5EF4-FFF2-40B4-BE49-F238E27FC236}">
                <a16:creationId xmlns:a16="http://schemas.microsoft.com/office/drawing/2014/main" id="{9E02103C-B08A-7038-60ED-166DC2B1286E}"/>
              </a:ext>
            </a:extLst>
          </p:cNvPr>
          <p:cNvSpPr txBox="1"/>
          <p:nvPr/>
        </p:nvSpPr>
        <p:spPr>
          <a:xfrm>
            <a:off x="1028700" y="6825073"/>
            <a:ext cx="13171120" cy="1477328"/>
          </a:xfrm>
          <a:prstGeom prst="rect">
            <a:avLst/>
          </a:prstGeom>
          <a:noFill/>
          <a:ln cap="flat">
            <a:noFill/>
          </a:ln>
        </p:spPr>
        <p:txBody>
          <a:bodyPr vert="horz" wrap="square" lIns="0" tIns="0" rIns="0" bIns="0" anchor="t" anchorCtr="0" compatLnSpc="1">
            <a:spAutoFit/>
          </a:bodyPr>
          <a:lstStyle/>
          <a:p>
            <a:pPr marL="0" marR="0" lvl="0" indent="0" algn="l" defTabSz="914400" rtl="0" fontAlgn="auto" hangingPunct="1">
              <a:spcBef>
                <a:spcPts val="0"/>
              </a:spcBef>
              <a:spcAft>
                <a:spcPts val="0"/>
              </a:spcAft>
              <a:buNone/>
              <a:tabLst/>
              <a:defRPr sz="1800" b="0" i="0" u="none" strike="noStrike" kern="0" cap="none" spc="0" baseline="0">
                <a:solidFill>
                  <a:srgbClr val="000000"/>
                </a:solidFill>
                <a:uFillTx/>
              </a:defRPr>
            </a:pPr>
            <a:r>
              <a:rPr lang="en-US" sz="3200" b="1" i="0" u="none" strike="noStrike" kern="0" cap="none" spc="0" baseline="0" dirty="0">
                <a:solidFill>
                  <a:schemeClr val="tx2"/>
                </a:solidFill>
                <a:uFillTx/>
                <a:ea typeface="Arial"/>
                <a:cs typeface="Poppins"/>
              </a:rPr>
              <a:t>Emmanuelle Khoury</a:t>
            </a:r>
            <a:r>
              <a:rPr lang="en-US" sz="3200" b="0" i="0" u="none" strike="noStrike" kern="0" cap="none" spc="0" baseline="0" dirty="0">
                <a:solidFill>
                  <a:schemeClr val="tx2"/>
                </a:solidFill>
                <a:uFillTx/>
                <a:ea typeface="Arial"/>
                <a:cs typeface="Poppins"/>
              </a:rPr>
              <a:t>, PhD, TS</a:t>
            </a:r>
          </a:p>
          <a:p>
            <a:pPr marL="0" marR="0" lvl="0" indent="0" algn="l" defTabSz="914400" rtl="0" fontAlgn="auto" hangingPunct="1">
              <a:spcBef>
                <a:spcPts val="0"/>
              </a:spcBef>
              <a:spcAft>
                <a:spcPts val="0"/>
              </a:spcAft>
              <a:buNone/>
              <a:tabLst/>
              <a:defRPr sz="1800" b="0" i="0" u="none" strike="noStrike" kern="0" cap="none" spc="0" baseline="0">
                <a:solidFill>
                  <a:srgbClr val="000000"/>
                </a:solidFill>
                <a:uFillTx/>
              </a:defRPr>
            </a:pPr>
            <a:r>
              <a:rPr lang="en-US" sz="3200" kern="0" dirty="0" err="1">
                <a:solidFill>
                  <a:schemeClr val="tx2"/>
                </a:solidFill>
                <a:ea typeface="Arial"/>
                <a:cs typeface="Poppins"/>
              </a:rPr>
              <a:t>Professeure</a:t>
            </a:r>
            <a:r>
              <a:rPr lang="en-US" sz="3200" kern="0" dirty="0">
                <a:solidFill>
                  <a:schemeClr val="tx2"/>
                </a:solidFill>
                <a:ea typeface="Arial"/>
                <a:cs typeface="Poppins"/>
              </a:rPr>
              <a:t> </a:t>
            </a:r>
            <a:r>
              <a:rPr lang="en-US" sz="3200" kern="0" dirty="0" err="1">
                <a:solidFill>
                  <a:schemeClr val="tx2"/>
                </a:solidFill>
                <a:ea typeface="Arial"/>
                <a:cs typeface="Poppins"/>
              </a:rPr>
              <a:t>agrégée</a:t>
            </a:r>
            <a:endParaRPr lang="en-US" sz="3200" kern="0" dirty="0">
              <a:solidFill>
                <a:schemeClr val="tx2"/>
              </a:solidFill>
              <a:ea typeface="Arial"/>
              <a:cs typeface="Poppins"/>
            </a:endParaRPr>
          </a:p>
          <a:p>
            <a:pPr marL="0" marR="0" lvl="0" indent="0" algn="l" defTabSz="914400" rtl="0" fontAlgn="auto" hangingPunct="1">
              <a:spcBef>
                <a:spcPts val="0"/>
              </a:spcBef>
              <a:spcAft>
                <a:spcPts val="0"/>
              </a:spcAft>
              <a:buNone/>
              <a:tabLst/>
              <a:defRPr sz="1800" b="0" i="0" u="none" strike="noStrike" kern="0" cap="none" spc="0" baseline="0">
                <a:solidFill>
                  <a:srgbClr val="000000"/>
                </a:solidFill>
                <a:uFillTx/>
              </a:defRPr>
            </a:pPr>
            <a:r>
              <a:rPr lang="en-US" sz="3200" b="0" i="0" u="none" strike="noStrike" kern="0" cap="none" spc="0" baseline="0" dirty="0">
                <a:solidFill>
                  <a:schemeClr val="tx2"/>
                </a:solidFill>
                <a:uFillTx/>
                <a:ea typeface="Arial"/>
                <a:cs typeface="Poppins"/>
              </a:rPr>
              <a:t>École de travail social - Université de Montréal</a:t>
            </a:r>
            <a:endParaRPr lang="en-US" sz="3200" b="0" i="0" u="none" strike="noStrike" kern="0" cap="none" spc="0" baseline="0" dirty="0">
              <a:solidFill>
                <a:schemeClr val="tx2"/>
              </a:solidFill>
              <a:uFillTx/>
              <a:ea typeface="Arial"/>
              <a:cs typeface="Arial"/>
            </a:endParaRPr>
          </a:p>
        </p:txBody>
      </p:sp>
      <p:pic>
        <p:nvPicPr>
          <p:cNvPr id="6" name="Picture 526284329">
            <a:extLst>
              <a:ext uri="{FF2B5EF4-FFF2-40B4-BE49-F238E27FC236}">
                <a16:creationId xmlns:a16="http://schemas.microsoft.com/office/drawing/2014/main" id="{BAEB0042-9E31-58D7-D3BD-9184C5B07235}"/>
              </a:ext>
            </a:extLst>
          </p:cNvPr>
          <p:cNvPicPr>
            <a:picLocks noChangeAspect="1"/>
          </p:cNvPicPr>
          <p:nvPr/>
        </p:nvPicPr>
        <p:blipFill>
          <a:blip r:embed="rId3"/>
          <a:stretch>
            <a:fillRect/>
          </a:stretch>
        </p:blipFill>
        <p:spPr>
          <a:xfrm>
            <a:off x="13173456" y="8526046"/>
            <a:ext cx="3474720" cy="1633191"/>
          </a:xfrm>
          <a:prstGeom prst="rect">
            <a:avLst/>
          </a:prstGeom>
          <a:noFill/>
          <a:ln cap="flat">
            <a:noFill/>
          </a:ln>
        </p:spPr>
      </p:pic>
      <p:pic>
        <p:nvPicPr>
          <p:cNvPr id="7" name="Image 3">
            <a:extLst>
              <a:ext uri="{FF2B5EF4-FFF2-40B4-BE49-F238E27FC236}">
                <a16:creationId xmlns:a16="http://schemas.microsoft.com/office/drawing/2014/main" id="{9F1F4DB2-11F8-3887-31F3-BB987D0D0234}"/>
              </a:ext>
            </a:extLst>
          </p:cNvPr>
          <p:cNvPicPr>
            <a:picLocks noChangeAspect="1"/>
          </p:cNvPicPr>
          <p:nvPr/>
        </p:nvPicPr>
        <p:blipFill>
          <a:blip r:embed="rId4"/>
          <a:stretch>
            <a:fillRect/>
          </a:stretch>
        </p:blipFill>
        <p:spPr>
          <a:xfrm>
            <a:off x="3931920" y="9071083"/>
            <a:ext cx="1634279" cy="1033037"/>
          </a:xfrm>
          <a:prstGeom prst="rect">
            <a:avLst/>
          </a:prstGeom>
          <a:noFill/>
          <a:ln cap="flat">
            <a:noFill/>
          </a:ln>
        </p:spPr>
      </p:pic>
      <p:pic>
        <p:nvPicPr>
          <p:cNvPr id="9" name="Picture 8">
            <a:extLst>
              <a:ext uri="{FF2B5EF4-FFF2-40B4-BE49-F238E27FC236}">
                <a16:creationId xmlns:a16="http://schemas.microsoft.com/office/drawing/2014/main" id="{86A59F46-59A1-242D-1951-1EA7F84D5738}"/>
              </a:ext>
            </a:extLst>
          </p:cNvPr>
          <p:cNvPicPr>
            <a:picLocks noChangeAspect="1"/>
          </p:cNvPicPr>
          <p:nvPr/>
        </p:nvPicPr>
        <p:blipFill>
          <a:blip r:embed="rId5"/>
          <a:stretch>
            <a:fillRect/>
          </a:stretch>
        </p:blipFill>
        <p:spPr>
          <a:xfrm>
            <a:off x="10060888" y="9072291"/>
            <a:ext cx="3301264" cy="1011246"/>
          </a:xfrm>
          <a:prstGeom prst="rect">
            <a:avLst/>
          </a:prstGeom>
        </p:spPr>
      </p:pic>
      <p:pic>
        <p:nvPicPr>
          <p:cNvPr id="1026" name="Picture 2">
            <a:extLst>
              <a:ext uri="{FF2B5EF4-FFF2-40B4-BE49-F238E27FC236}">
                <a16:creationId xmlns:a16="http://schemas.microsoft.com/office/drawing/2014/main" id="{4C152AF3-926A-6C0C-A767-5370755AAB52}"/>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864072" y="9175893"/>
            <a:ext cx="3812851" cy="89602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5">
    <p:bg>
      <p:bgPr>
        <a:solidFill>
          <a:srgbClr val="C3D69B"/>
        </a:solidFill>
        <a:effectLst/>
      </p:bgPr>
    </p:bg>
    <p:spTree>
      <p:nvGrpSpPr>
        <p:cNvPr id="1" name=""/>
        <p:cNvGrpSpPr/>
        <p:nvPr/>
      </p:nvGrpSpPr>
      <p:grpSpPr>
        <a:xfrm>
          <a:off x="0" y="0"/>
          <a:ext cx="0" cy="0"/>
          <a:chOff x="0" y="0"/>
          <a:chExt cx="0" cy="0"/>
        </a:xfrm>
      </p:grpSpPr>
      <p:sp>
        <p:nvSpPr>
          <p:cNvPr id="3" name="ZoneTexte 1">
            <a:extLst>
              <a:ext uri="{FF2B5EF4-FFF2-40B4-BE49-F238E27FC236}">
                <a16:creationId xmlns:a16="http://schemas.microsoft.com/office/drawing/2014/main" id="{90377559-C269-2658-0EDB-7C5BB32EFCA8}"/>
              </a:ext>
            </a:extLst>
          </p:cNvPr>
          <p:cNvSpPr txBox="1"/>
          <p:nvPr/>
        </p:nvSpPr>
        <p:spPr>
          <a:xfrm>
            <a:off x="834680" y="116318"/>
            <a:ext cx="6718264" cy="2431435"/>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CA" sz="5400" b="0" i="0" u="none" strike="noStrike" kern="0" cap="none" spc="0" baseline="0" dirty="0">
                <a:solidFill>
                  <a:schemeClr val="tx2"/>
                </a:solidFill>
                <a:uFillTx/>
                <a:latin typeface="+mj-lt"/>
                <a:ea typeface="Arial"/>
                <a:cs typeface="Arial"/>
              </a:rPr>
              <a:t>Continuité de services</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CA" sz="5400" i="1" kern="0" dirty="0">
                <a:solidFill>
                  <a:schemeClr val="tx2"/>
                </a:solidFill>
                <a:latin typeface="+mj-lt"/>
                <a:ea typeface="Arial"/>
                <a:cs typeface="Arial"/>
              </a:rPr>
              <a:t>Continuity of services</a:t>
            </a:r>
            <a:endParaRPr lang="fr-CA" sz="5400" b="0" i="1" u="none" strike="noStrike" kern="0" cap="none" spc="0" baseline="0" dirty="0">
              <a:solidFill>
                <a:schemeClr val="tx2"/>
              </a:solidFill>
              <a:uFillTx/>
              <a:latin typeface="+mj-lt"/>
              <a:ea typeface="Arial"/>
              <a:cs typeface="Arial"/>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CA" sz="4400" b="0" i="0" u="none" strike="noStrike" kern="0" cap="none" spc="0" baseline="0" dirty="0">
              <a:solidFill>
                <a:srgbClr val="000000"/>
              </a:solidFill>
              <a:uFillTx/>
              <a:latin typeface="Arial"/>
              <a:ea typeface="Arial"/>
              <a:cs typeface="Arial"/>
            </a:endParaRPr>
          </a:p>
        </p:txBody>
      </p:sp>
      <p:sp>
        <p:nvSpPr>
          <p:cNvPr id="5" name="TextBox 4">
            <a:extLst>
              <a:ext uri="{FF2B5EF4-FFF2-40B4-BE49-F238E27FC236}">
                <a16:creationId xmlns:a16="http://schemas.microsoft.com/office/drawing/2014/main" id="{0D903033-8A8A-0967-76C6-45CAFAB1506F}"/>
              </a:ext>
            </a:extLst>
          </p:cNvPr>
          <p:cNvSpPr txBox="1"/>
          <p:nvPr/>
        </p:nvSpPr>
        <p:spPr>
          <a:xfrm>
            <a:off x="7069089" y="2547753"/>
            <a:ext cx="8171973" cy="6450548"/>
          </a:xfrm>
          <a:prstGeom prst="rect">
            <a:avLst/>
          </a:prstGeom>
          <a:noFill/>
        </p:spPr>
        <p:txBody>
          <a:bodyPr wrap="square">
            <a:spAutoFit/>
          </a:bodyPr>
          <a:lstStyle/>
          <a:p>
            <a:pPr marL="0" marR="0" lvl="0" indent="0" algn="ctr" defTabSz="914400" rtl="0" fontAlgn="auto" hangingPunct="1">
              <a:lnSpc>
                <a:spcPts val="2565"/>
              </a:lnSpc>
              <a:spcBef>
                <a:spcPts val="0"/>
              </a:spcBef>
              <a:spcAft>
                <a:spcPts val="0"/>
              </a:spcAft>
              <a:buNone/>
              <a:tabLst/>
              <a:defRPr sz="1800" b="0" i="0" u="none" strike="noStrike" kern="0" cap="none" spc="0" baseline="0">
                <a:solidFill>
                  <a:srgbClr val="000000"/>
                </a:solidFill>
                <a:uFillTx/>
              </a:defRPr>
            </a:pPr>
            <a:r>
              <a:rPr lang="fr-CA" sz="3000" b="0" i="0" u="none" strike="noStrike" kern="0" cap="none" spc="0" baseline="0" dirty="0">
                <a:solidFill>
                  <a:schemeClr val="tx2"/>
                </a:solidFill>
                <a:uFillTx/>
                <a:ea typeface="Arial"/>
                <a:cs typeface="Poppins" pitchFamily="2"/>
              </a:rPr>
              <a:t>« </a:t>
            </a:r>
            <a:r>
              <a:rPr lang="fr-CA" sz="3000" b="0" i="0" u="none" strike="noStrike" kern="0" cap="none" spc="113" baseline="0" dirty="0">
                <a:solidFill>
                  <a:schemeClr val="tx2"/>
                </a:solidFill>
                <a:uFillTx/>
                <a:ea typeface="Arial"/>
                <a:cs typeface="Poppins" pitchFamily="2"/>
              </a:rPr>
              <a:t>Il y a un sentiment d’épuisement et de manque de ressource collectif dans le sens </a:t>
            </a:r>
            <a:r>
              <a:rPr lang="fr-CA" sz="3000" b="1" i="0" u="none" strike="noStrike" kern="0" cap="none" spc="113" baseline="0" dirty="0">
                <a:solidFill>
                  <a:schemeClr val="tx2"/>
                </a:solidFill>
                <a:uFillTx/>
                <a:ea typeface="Arial"/>
                <a:cs typeface="Poppins" pitchFamily="2"/>
              </a:rPr>
              <a:t>qu’on ne sait pas où envoyer nos jeunes</a:t>
            </a:r>
            <a:r>
              <a:rPr lang="fr-CA" sz="3000" b="0" i="0" u="none" strike="noStrike" kern="0" cap="none" spc="113" baseline="0" dirty="0">
                <a:solidFill>
                  <a:schemeClr val="tx2"/>
                </a:solidFill>
                <a:uFillTx/>
                <a:ea typeface="Arial"/>
                <a:cs typeface="Poppins" pitchFamily="2"/>
              </a:rPr>
              <a:t>, on ne sait pas où les orienter pour qu’ils aient accès à des services. Souvent ce qui va arriver c’est que ladite ressource ou le nouveau service </a:t>
            </a:r>
            <a:r>
              <a:rPr lang="fr-CA" sz="3000" b="0" i="0" u="none" strike="noStrike" kern="0" cap="none" spc="113" baseline="0" dirty="0" err="1">
                <a:solidFill>
                  <a:schemeClr val="tx2"/>
                </a:solidFill>
                <a:uFillTx/>
                <a:ea typeface="Arial"/>
                <a:cs typeface="Poppins" pitchFamily="2"/>
              </a:rPr>
              <a:t>etc</a:t>
            </a:r>
            <a:r>
              <a:rPr lang="fr-CA" sz="3000" b="0" i="0" u="none" strike="noStrike" kern="0" cap="none" spc="113" baseline="0" dirty="0">
                <a:solidFill>
                  <a:schemeClr val="tx2"/>
                </a:solidFill>
                <a:uFillTx/>
                <a:ea typeface="Arial"/>
                <a:cs typeface="Poppins" pitchFamily="2"/>
              </a:rPr>
              <a:t> va recevoir plein plein de demandes et là va s’épuiser avec une liste d’attente et là on va brûler cette ressource-là et là on va attendre qu’il y en ait une nouvelle qui arrive pour recommencer un peu le processus au lieu de juste connaître les ressources et équitablement répartir les demandes un peu partout </a:t>
            </a:r>
            <a:r>
              <a:rPr lang="fr-CA" sz="3000" b="1" i="0" u="none" strike="noStrike" kern="0" cap="none" spc="113" baseline="0" dirty="0">
                <a:solidFill>
                  <a:schemeClr val="tx2"/>
                </a:solidFill>
                <a:uFillTx/>
                <a:ea typeface="Arial"/>
                <a:cs typeface="Poppins" pitchFamily="2"/>
              </a:rPr>
              <a:t>selon vraiment qu’est-ce qui est nécessaire pour les jeunes et qu’est-ce qui répond aux besoins des jeunes.</a:t>
            </a:r>
            <a:r>
              <a:rPr lang="fr-CA" sz="3000" b="1" i="0" u="none" strike="noStrike" kern="0" cap="none" spc="0" baseline="0" dirty="0">
                <a:solidFill>
                  <a:schemeClr val="tx2"/>
                </a:solidFill>
                <a:uFillTx/>
                <a:ea typeface="Arial"/>
                <a:cs typeface="Poppins" pitchFamily="2"/>
              </a:rPr>
              <a:t> </a:t>
            </a:r>
            <a:r>
              <a:rPr lang="fr-CA" sz="3000" b="0" i="0" u="none" strike="noStrike" kern="0" cap="none" spc="0" baseline="0" dirty="0">
                <a:solidFill>
                  <a:schemeClr val="tx2"/>
                </a:solidFill>
                <a:uFillTx/>
                <a:ea typeface="Arial"/>
                <a:cs typeface="Poppins" pitchFamily="2"/>
              </a:rPr>
              <a:t>»</a:t>
            </a:r>
            <a:endParaRPr lang="fr-CA" sz="3000" b="0" i="0" u="none" strike="noStrike" kern="0" cap="none" spc="113" baseline="0" dirty="0">
              <a:solidFill>
                <a:schemeClr val="tx2"/>
              </a:solidFill>
              <a:uFillTx/>
              <a:ea typeface="Arial"/>
              <a:cs typeface="Poppins" pitchFamily="2"/>
            </a:endParaRPr>
          </a:p>
          <a:p>
            <a:pPr marL="0" marR="0" lvl="0" indent="0" algn="ctr" defTabSz="914400" rtl="0" fontAlgn="auto" hangingPunct="1">
              <a:lnSpc>
                <a:spcPts val="2565"/>
              </a:lnSpc>
              <a:spcBef>
                <a:spcPts val="0"/>
              </a:spcBef>
              <a:spcAft>
                <a:spcPts val="0"/>
              </a:spcAft>
              <a:buNone/>
              <a:tabLst/>
              <a:defRPr sz="1800" b="0" i="0" u="none" strike="noStrike" kern="0" cap="none" spc="0" baseline="0">
                <a:solidFill>
                  <a:srgbClr val="000000"/>
                </a:solidFill>
                <a:uFillTx/>
              </a:defRPr>
            </a:pPr>
            <a:endParaRPr lang="fr-CA" sz="3000" b="0" i="0" u="none" strike="noStrike" kern="0" cap="none" spc="113" baseline="0" dirty="0">
              <a:solidFill>
                <a:schemeClr val="tx2"/>
              </a:solidFill>
              <a:uFillTx/>
              <a:ea typeface="Arial"/>
              <a:cs typeface="Poppins" pitchFamily="2"/>
            </a:endParaRPr>
          </a:p>
          <a:p>
            <a:pPr marL="0" marR="0" lvl="0" indent="0" algn="ctr" defTabSz="914400" rtl="0" fontAlgn="auto" hangingPunct="1">
              <a:lnSpc>
                <a:spcPts val="2565"/>
              </a:lnSpc>
              <a:spcBef>
                <a:spcPts val="0"/>
              </a:spcBef>
              <a:spcAft>
                <a:spcPts val="0"/>
              </a:spcAft>
              <a:buNone/>
              <a:tabLst/>
              <a:defRPr sz="1800" b="0" i="0" u="none" strike="noStrike" kern="0" cap="none" spc="0" baseline="0">
                <a:solidFill>
                  <a:srgbClr val="000000"/>
                </a:solidFill>
                <a:uFillTx/>
              </a:defRPr>
            </a:pPr>
            <a:r>
              <a:rPr lang="fr-CA" sz="3000" b="0" i="0" u="none" strike="noStrike" kern="0" cap="none" spc="113" baseline="0" dirty="0">
                <a:solidFill>
                  <a:schemeClr val="tx2"/>
                </a:solidFill>
                <a:uFillTx/>
                <a:ea typeface="Arial"/>
                <a:cs typeface="Poppins" pitchFamily="2"/>
              </a:rPr>
              <a:t>Intervenante, Aire ouverte</a:t>
            </a:r>
            <a:endParaRPr lang="en-US" sz="3000" b="0" i="0" u="none" strike="noStrike" kern="0" cap="none" spc="113" baseline="0" dirty="0">
              <a:solidFill>
                <a:schemeClr val="tx2"/>
              </a:solidFill>
              <a:uFillTx/>
              <a:ea typeface="Arial"/>
              <a:cs typeface="Poppins" pitchFamily="2"/>
            </a:endParaRPr>
          </a:p>
        </p:txBody>
      </p:sp>
      <p:sp>
        <p:nvSpPr>
          <p:cNvPr id="2" name="TextBox 1">
            <a:extLst>
              <a:ext uri="{FF2B5EF4-FFF2-40B4-BE49-F238E27FC236}">
                <a16:creationId xmlns:a16="http://schemas.microsoft.com/office/drawing/2014/main" id="{C66CEE03-CEE2-6475-07CB-8C1CA1844CBA}"/>
              </a:ext>
            </a:extLst>
          </p:cNvPr>
          <p:cNvSpPr txBox="1"/>
          <p:nvPr/>
        </p:nvSpPr>
        <p:spPr>
          <a:xfrm>
            <a:off x="420624" y="3090308"/>
            <a:ext cx="5961888" cy="3416320"/>
          </a:xfrm>
          <a:prstGeom prst="rect">
            <a:avLst/>
          </a:prstGeom>
          <a:noFill/>
        </p:spPr>
        <p:txBody>
          <a:bodyPr wrap="square" rtlCol="0">
            <a:spAutoFit/>
          </a:bodyPr>
          <a:lstStyle/>
          <a:p>
            <a:r>
              <a:rPr lang="en-US">
                <a:solidFill>
                  <a:srgbClr val="0E2841"/>
                </a:solidFill>
              </a:rPr>
              <a:t>“There is a collective feeling of helplessness and a lack of resources, in the sense that we do not know where to send our youth, we do not know where to direct them to have access to services. Oftentimes, what happens is, a new service becomes available and that service is in very high demand and will receive many requests leaving that service to be exhausted and be forced to have long waiting lists. Then we are left to wait for a new service to become available so we can repeat the same process instead of knowing the ressources and fairly sorting the demands across services based on what is really necessary for youth and what responds to youth’s needs"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22">
    <p:bg>
      <p:bgPr>
        <a:solidFill>
          <a:srgbClr val="C3D69B"/>
        </a:solidFill>
        <a:effectLst/>
      </p:bgPr>
    </p:bg>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63B24806-6480-0889-A8C7-866D37391AFF}"/>
              </a:ext>
            </a:extLst>
          </p:cNvPr>
          <p:cNvSpPr txBox="1"/>
          <p:nvPr/>
        </p:nvSpPr>
        <p:spPr>
          <a:xfrm>
            <a:off x="1350462" y="1311078"/>
            <a:ext cx="8857966" cy="175432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CA" sz="6000" b="0" i="0" u="none" strike="noStrike" kern="0" cap="none" spc="0" baseline="0" dirty="0">
                <a:solidFill>
                  <a:schemeClr val="tx2"/>
                </a:solidFill>
                <a:uFillTx/>
                <a:latin typeface="+mj-lt"/>
                <a:ea typeface="Arial"/>
                <a:cs typeface="Arial"/>
              </a:rPr>
              <a:t>Logiques en tension</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CA" sz="4800" b="0" i="0" u="none" strike="noStrike" kern="0" cap="none" spc="0" baseline="0" dirty="0">
              <a:solidFill>
                <a:srgbClr val="000000"/>
              </a:solidFill>
              <a:uFillTx/>
              <a:latin typeface="Arial"/>
              <a:ea typeface="Arial"/>
              <a:cs typeface="Arial"/>
            </a:endParaRPr>
          </a:p>
        </p:txBody>
      </p:sp>
      <p:sp>
        <p:nvSpPr>
          <p:cNvPr id="3" name="ZoneTexte 2">
            <a:extLst>
              <a:ext uri="{FF2B5EF4-FFF2-40B4-BE49-F238E27FC236}">
                <a16:creationId xmlns:a16="http://schemas.microsoft.com/office/drawing/2014/main" id="{4B715C4F-AFC6-E89A-03BE-747BDD3DD5B5}"/>
              </a:ext>
            </a:extLst>
          </p:cNvPr>
          <p:cNvSpPr txBox="1"/>
          <p:nvPr/>
        </p:nvSpPr>
        <p:spPr>
          <a:xfrm>
            <a:off x="0" y="3065400"/>
            <a:ext cx="12360095" cy="4708981"/>
          </a:xfrm>
          <a:prstGeom prst="rect">
            <a:avLst/>
          </a:prstGeom>
          <a:noFill/>
          <a:ln cap="flat">
            <a:noFill/>
          </a:ln>
        </p:spPr>
        <p:txBody>
          <a:bodyPr vert="horz" wrap="square" lIns="91440" tIns="45720" rIns="91440" bIns="45720" anchor="t" anchorCtr="1" compatLnSpc="1">
            <a:sp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CA" sz="3000" b="0" i="0" u="none" strike="noStrike" kern="0" cap="none" spc="0" baseline="0" dirty="0">
                <a:solidFill>
                  <a:schemeClr val="tx2"/>
                </a:solidFill>
                <a:uFillTx/>
                <a:ea typeface="Arial"/>
                <a:cs typeface="Poppins" pitchFamily="2"/>
              </a:rPr>
              <a:t>« …</a:t>
            </a:r>
            <a:r>
              <a:rPr lang="fr-CA" sz="3000" b="1" u="none" strike="noStrike" kern="0" cap="none" spc="0" baseline="0" dirty="0">
                <a:solidFill>
                  <a:schemeClr val="tx2"/>
                </a:solidFill>
                <a:uFillTx/>
                <a:ea typeface="Arial"/>
                <a:cs typeface="Poppins" pitchFamily="2"/>
              </a:rPr>
              <a:t>Ben, d’avoir une lecture minimalement commune, mais surtout identification/dépistage des enjeux </a:t>
            </a:r>
            <a:r>
              <a:rPr lang="fr-CA" sz="3000" b="1" i="1" u="none" strike="noStrike" kern="0" cap="none" spc="0" baseline="0" dirty="0">
                <a:solidFill>
                  <a:schemeClr val="tx2"/>
                </a:solidFill>
                <a:uFillTx/>
                <a:ea typeface="Arial"/>
                <a:cs typeface="Poppins" pitchFamily="2"/>
              </a:rPr>
              <a:t>de santé mentale</a:t>
            </a:r>
            <a:r>
              <a:rPr lang="fr-CA" sz="3000" b="0" i="0" u="none" strike="noStrike" kern="0" cap="none" spc="0" baseline="0" dirty="0">
                <a:solidFill>
                  <a:schemeClr val="tx2"/>
                </a:solidFill>
                <a:uFillTx/>
                <a:ea typeface="Arial"/>
                <a:cs typeface="Poppins" pitchFamily="2"/>
              </a:rPr>
              <a:t>, parce que ce que je comprends, c’est qu’on peut avoir un jeune qui a de grands enjeux de santé mentale,  mais la situation de compromission est tellement prenante qu’on passe un peu à côté parce qu’on intervient, </a:t>
            </a:r>
            <a:r>
              <a:rPr lang="fr-CA" sz="3000" b="0" u="none" strike="noStrike" kern="0" cap="none" spc="0" baseline="0" dirty="0">
                <a:solidFill>
                  <a:schemeClr val="tx2"/>
                </a:solidFill>
                <a:uFillTx/>
                <a:ea typeface="Arial"/>
                <a:cs typeface="Poppins" pitchFamily="2"/>
              </a:rPr>
              <a:t>Ben, c’est la sécurité, c’est assez évident que c’est la priorité!.  </a:t>
            </a:r>
            <a:r>
              <a:rPr lang="fr-CA" sz="3000" b="0" i="0" u="none" strike="noStrike" kern="0" cap="none" spc="0" baseline="0" dirty="0">
                <a:solidFill>
                  <a:schemeClr val="tx2"/>
                </a:solidFill>
                <a:uFillTx/>
                <a:ea typeface="Arial"/>
                <a:cs typeface="Poppins" pitchFamily="2"/>
              </a:rPr>
              <a:t>On ne se dira pas le contraire!  Mais </a:t>
            </a:r>
            <a:r>
              <a:rPr lang="fr-CA" sz="3000" b="1" i="0" u="none" strike="noStrike" kern="0" cap="none" spc="0" baseline="0" dirty="0">
                <a:solidFill>
                  <a:schemeClr val="tx2"/>
                </a:solidFill>
                <a:uFillTx/>
                <a:ea typeface="Arial"/>
                <a:cs typeface="Poppins" pitchFamily="2"/>
              </a:rPr>
              <a:t>peut-être de trouver un endroit , une place, pour juste aller explorer certains éléments pour dépister un peu</a:t>
            </a:r>
            <a:r>
              <a:rPr lang="fr-CA" sz="3000" b="0" i="0" u="none" strike="noStrike" kern="0" cap="none" spc="0" baseline="0" dirty="0">
                <a:solidFill>
                  <a:schemeClr val="tx2"/>
                </a:solidFill>
                <a:uFillTx/>
                <a:ea typeface="Arial"/>
                <a:cs typeface="Poppins" pitchFamily="2"/>
              </a:rPr>
              <a:t>. »</a:t>
            </a:r>
          </a:p>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CA" sz="3000" b="0" i="0" u="none" strike="noStrike" kern="0" cap="none" spc="0" baseline="0" dirty="0">
              <a:solidFill>
                <a:schemeClr val="tx2"/>
              </a:solidFill>
              <a:uFillTx/>
              <a:ea typeface="Arial"/>
              <a:cs typeface="Poppins" pitchFamily="2"/>
            </a:endParaRPr>
          </a:p>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CA" sz="3000" b="0" i="0" u="none" strike="noStrike" kern="0" cap="none" spc="0" baseline="0" dirty="0">
                <a:solidFill>
                  <a:schemeClr val="tx2"/>
                </a:solidFill>
                <a:uFillTx/>
                <a:ea typeface="Arial"/>
                <a:cs typeface="Poppins" pitchFamily="2"/>
              </a:rPr>
              <a:t>Intervenante, Guichet d’</a:t>
            </a:r>
            <a:r>
              <a:rPr lang="fr-CA" sz="3000" b="0" i="0" u="none" strike="noStrike" kern="0" cap="none" spc="0" baseline="0" dirty="0" err="1">
                <a:solidFill>
                  <a:schemeClr val="tx2"/>
                </a:solidFill>
                <a:uFillTx/>
                <a:ea typeface="Arial"/>
                <a:cs typeface="Poppins" pitchFamily="2"/>
              </a:rPr>
              <a:t>accés</a:t>
            </a:r>
            <a:r>
              <a:rPr lang="fr-CA" sz="3000" b="0" i="0" u="none" strike="noStrike" kern="0" cap="none" spc="0" baseline="0" dirty="0">
                <a:solidFill>
                  <a:schemeClr val="tx2"/>
                </a:solidFill>
                <a:uFillTx/>
                <a:ea typeface="Arial"/>
                <a:cs typeface="Poppins" pitchFamily="2"/>
              </a:rPr>
              <a:t> en SM</a:t>
            </a:r>
          </a:p>
        </p:txBody>
      </p:sp>
      <p:sp>
        <p:nvSpPr>
          <p:cNvPr id="4" name="TextBox 3">
            <a:extLst>
              <a:ext uri="{FF2B5EF4-FFF2-40B4-BE49-F238E27FC236}">
                <a16:creationId xmlns:a16="http://schemas.microsoft.com/office/drawing/2014/main" id="{6A3F9A9E-4C13-11E9-2145-F31975229965}"/>
              </a:ext>
            </a:extLst>
          </p:cNvPr>
          <p:cNvSpPr txBox="1"/>
          <p:nvPr/>
        </p:nvSpPr>
        <p:spPr>
          <a:xfrm>
            <a:off x="12893040" y="3273552"/>
            <a:ext cx="4828032" cy="2862322"/>
          </a:xfrm>
          <a:prstGeom prst="rect">
            <a:avLst/>
          </a:prstGeom>
          <a:noFill/>
        </p:spPr>
        <p:txBody>
          <a:bodyPr wrap="square" rtlCol="0">
            <a:spAutoFit/>
          </a:bodyPr>
          <a:lstStyle/>
          <a:p>
            <a:r>
              <a:rPr lang="en-US">
                <a:solidFill>
                  <a:srgbClr val="0E2841"/>
                </a:solidFill>
              </a:rPr>
              <a:t>“Well, to have a common literature, but more importantly, to indentify and screen mental health, beacuse from what I understand, we can have a person who faces big mental health challenges, but the compromising situation is so absorbing, that we pass by a mental health issue because we intervene.  </a:t>
            </a:r>
          </a:p>
          <a:p>
            <a:r>
              <a:rPr lang="en-US">
                <a:solidFill>
                  <a:srgbClr val="0E2841"/>
                </a:solidFill>
              </a:rPr>
              <a:t>It’s safety, that is the priority! We would not say otherwise! But maybe to find a place to explore certain elements and do a bit of screening.”</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24">
    <p:bg>
      <p:bgPr>
        <a:solidFill>
          <a:srgbClr val="C3D69B"/>
        </a:solidFill>
        <a:effectLst/>
      </p:bgPr>
    </p:bg>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5E7BC84E-EB47-1D3F-1CB2-D5F47E121607}"/>
              </a:ext>
            </a:extLst>
          </p:cNvPr>
          <p:cNvSpPr txBox="1"/>
          <p:nvPr/>
        </p:nvSpPr>
        <p:spPr>
          <a:xfrm>
            <a:off x="1091382" y="777678"/>
            <a:ext cx="14718895" cy="2677656"/>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CA" sz="6000" b="0" i="0" u="none" strike="noStrike" kern="0" cap="none" spc="0" baseline="0" dirty="0">
                <a:solidFill>
                  <a:schemeClr val="tx2"/>
                </a:solidFill>
                <a:uFillTx/>
                <a:latin typeface="+mj-lt"/>
                <a:ea typeface="Arial"/>
                <a:cs typeface="Arial"/>
              </a:rPr>
              <a:t>Besoins de jeunes et </a:t>
            </a:r>
            <a:r>
              <a:rPr lang="fr-CA" sz="6000" b="0" i="0" u="none" strike="noStrike" kern="0" cap="none" spc="0" baseline="0" dirty="0" err="1">
                <a:solidFill>
                  <a:schemeClr val="tx2"/>
                </a:solidFill>
                <a:uFillTx/>
                <a:latin typeface="+mj-lt"/>
                <a:ea typeface="Arial"/>
                <a:cs typeface="Arial"/>
              </a:rPr>
              <a:t>intervenant.e.s</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CA" sz="6000" i="1" kern="0" dirty="0" err="1">
                <a:solidFill>
                  <a:schemeClr val="tx2"/>
                </a:solidFill>
                <a:latin typeface="+mj-lt"/>
                <a:ea typeface="Arial"/>
                <a:cs typeface="Arial"/>
              </a:rPr>
              <a:t>Needs of youth and workers</a:t>
            </a:r>
            <a:endParaRPr lang="fr-CA" sz="6000" b="0" i="1" u="none" strike="noStrike" kern="0" cap="none" spc="0" baseline="0" dirty="0">
              <a:solidFill>
                <a:schemeClr val="tx2"/>
              </a:solidFill>
              <a:uFillTx/>
              <a:latin typeface="+mj-lt"/>
              <a:ea typeface="Arial"/>
              <a:cs typeface="Arial"/>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CA" sz="4800" b="0" i="0" u="none" strike="noStrike" kern="0" cap="none" spc="0" baseline="0" dirty="0">
              <a:solidFill>
                <a:srgbClr val="000000"/>
              </a:solidFill>
              <a:uFillTx/>
              <a:latin typeface="Arial"/>
              <a:ea typeface="Arial"/>
              <a:cs typeface="Arial"/>
            </a:endParaRPr>
          </a:p>
        </p:txBody>
      </p:sp>
      <p:sp>
        <p:nvSpPr>
          <p:cNvPr id="3" name="ZoneTexte 2">
            <a:extLst>
              <a:ext uri="{FF2B5EF4-FFF2-40B4-BE49-F238E27FC236}">
                <a16:creationId xmlns:a16="http://schemas.microsoft.com/office/drawing/2014/main" id="{D5FB6F42-A4AA-3684-DF64-729938F7A170}"/>
              </a:ext>
            </a:extLst>
          </p:cNvPr>
          <p:cNvSpPr txBox="1"/>
          <p:nvPr/>
        </p:nvSpPr>
        <p:spPr>
          <a:xfrm>
            <a:off x="375342" y="2489359"/>
            <a:ext cx="6181353" cy="5570756"/>
          </a:xfrm>
          <a:prstGeom prst="rect">
            <a:avLst/>
          </a:prstGeom>
          <a:noFill/>
          <a:ln cap="flat">
            <a:noFill/>
          </a:ln>
        </p:spPr>
        <p:txBody>
          <a:bodyPr vert="horz" wrap="square" lIns="91440" tIns="45720" rIns="91440" bIns="45720" anchor="t" anchorCtr="1" compatLnSpc="1">
            <a:sp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CA" sz="2400" b="0" i="0" u="none" strike="noStrike" kern="0" cap="none" spc="0" baseline="0" dirty="0">
                <a:solidFill>
                  <a:schemeClr val="tx2"/>
                </a:solidFill>
                <a:uFillTx/>
                <a:ea typeface="Arial"/>
                <a:cs typeface="Poppins" pitchFamily="2"/>
              </a:rPr>
              <a:t> </a:t>
            </a:r>
            <a:r>
              <a:rPr lang="fr-CA" sz="2400" kern="0" dirty="0">
                <a:solidFill>
                  <a:schemeClr val="tx2"/>
                </a:solidFill>
                <a:ea typeface="Arial"/>
                <a:cs typeface="Poppins" pitchFamily="2"/>
              </a:rPr>
              <a:t>« </a:t>
            </a:r>
            <a:r>
              <a:rPr lang="fr-CA" sz="2400" b="0" i="0" u="none" strike="noStrike" kern="0" cap="none" spc="0" baseline="0" dirty="0">
                <a:solidFill>
                  <a:schemeClr val="tx2"/>
                </a:solidFill>
                <a:uFillTx/>
                <a:ea typeface="Arial"/>
                <a:cs typeface="Poppins" pitchFamily="2"/>
              </a:rPr>
              <a:t>(…) il y a des gros enjeux en Centre de réadaptation présentement, puis tu sais, moi, dans juste un dossier, là, je pense qu'en 3 mois, </a:t>
            </a:r>
            <a:r>
              <a:rPr lang="fr-CA" sz="2400" b="1" i="0" u="none" strike="noStrike" kern="0" cap="none" spc="0" baseline="0" dirty="0">
                <a:solidFill>
                  <a:schemeClr val="tx2"/>
                </a:solidFill>
                <a:uFillTx/>
                <a:ea typeface="Arial"/>
                <a:cs typeface="Poppins" pitchFamily="2"/>
              </a:rPr>
              <a:t>j'ai eu quatre éducateurs différents</a:t>
            </a:r>
            <a:r>
              <a:rPr lang="fr-CA" sz="2400" b="0" i="0" u="none" strike="noStrike" kern="0" cap="none" spc="0" baseline="0" dirty="0">
                <a:solidFill>
                  <a:schemeClr val="tx2"/>
                </a:solidFill>
                <a:uFillTx/>
                <a:ea typeface="Arial"/>
                <a:cs typeface="Poppins" pitchFamily="2"/>
              </a:rPr>
              <a:t>. Fait que premièrement, le jeune, là, la prise de contrôle ! Ils font ce qu'ils veulent en Centre d’accueil et d’accompagnement (CAA), il y a pas de conséquence, </a:t>
            </a:r>
            <a:r>
              <a:rPr lang="fr-CA" sz="2400" b="1" i="0" u="none" strike="noStrike" kern="0" cap="none" spc="0" baseline="0" dirty="0">
                <a:solidFill>
                  <a:schemeClr val="tx2"/>
                </a:solidFill>
                <a:uFillTx/>
                <a:ea typeface="Arial"/>
                <a:cs typeface="Poppins" pitchFamily="2"/>
              </a:rPr>
              <a:t>il y a pas de cadre </a:t>
            </a:r>
            <a:r>
              <a:rPr lang="fr-CA" sz="2400" b="0" i="0" u="none" strike="noStrike" kern="0" cap="none" spc="0" baseline="0" dirty="0">
                <a:solidFill>
                  <a:schemeClr val="tx2"/>
                </a:solidFill>
                <a:uFillTx/>
                <a:ea typeface="Arial"/>
                <a:cs typeface="Poppins" pitchFamily="2"/>
              </a:rPr>
              <a:t>! Les jeunes, là, </a:t>
            </a:r>
            <a:r>
              <a:rPr lang="fr-CA" sz="2400" b="1" i="0" u="none" strike="noStrike" kern="0" cap="none" spc="0" baseline="0" dirty="0">
                <a:solidFill>
                  <a:schemeClr val="tx2"/>
                </a:solidFill>
                <a:uFillTx/>
                <a:ea typeface="Arial"/>
                <a:cs typeface="Poppins" pitchFamily="2"/>
              </a:rPr>
              <a:t>ils sont laissés comme quasiment à eux-mêmes, ils ont pas de… d'adultes significatifs, ils ont pas de références stabl</a:t>
            </a:r>
            <a:r>
              <a:rPr lang="fr-CA" sz="2400" b="0" i="0" u="none" strike="noStrike" kern="0" cap="none" spc="0" baseline="0" dirty="0">
                <a:solidFill>
                  <a:schemeClr val="tx2"/>
                </a:solidFill>
                <a:uFillTx/>
                <a:ea typeface="Arial"/>
                <a:cs typeface="Poppins" pitchFamily="2"/>
              </a:rPr>
              <a:t>es !»</a:t>
            </a:r>
          </a:p>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CA" sz="2400" b="0" i="0" u="none" strike="noStrike" kern="0" cap="none" spc="0" baseline="0" dirty="0">
              <a:solidFill>
                <a:schemeClr val="tx2"/>
              </a:solidFill>
              <a:uFillTx/>
              <a:ea typeface="Arial"/>
              <a:cs typeface="Poppins" pitchFamily="2"/>
            </a:endParaRPr>
          </a:p>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CA" sz="2000" b="0" i="0" u="none" strike="noStrike" kern="0" cap="none" spc="0" baseline="0" dirty="0">
                <a:solidFill>
                  <a:schemeClr val="tx2"/>
                </a:solidFill>
                <a:uFillTx/>
                <a:ea typeface="Arial"/>
                <a:cs typeface="Poppins" pitchFamily="2"/>
              </a:rPr>
              <a:t>Intervenant DPJ - AM</a:t>
            </a:r>
          </a:p>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CA" sz="2000" b="0" i="0" u="none" strike="noStrike" kern="0" cap="none" spc="0" baseline="0" dirty="0">
              <a:solidFill>
                <a:srgbClr val="216B57"/>
              </a:solidFill>
              <a:uFillTx/>
              <a:latin typeface="Poppins" pitchFamily="2"/>
              <a:ea typeface="Arial"/>
              <a:cs typeface="Poppins" pitchFamily="2"/>
            </a:endParaRPr>
          </a:p>
        </p:txBody>
      </p:sp>
      <p:sp>
        <p:nvSpPr>
          <p:cNvPr id="4" name="TextBox 7">
            <a:extLst>
              <a:ext uri="{FF2B5EF4-FFF2-40B4-BE49-F238E27FC236}">
                <a16:creationId xmlns:a16="http://schemas.microsoft.com/office/drawing/2014/main" id="{E17F9AF8-A306-7794-6610-2000292B109D}"/>
              </a:ext>
            </a:extLst>
          </p:cNvPr>
          <p:cNvSpPr txBox="1"/>
          <p:nvPr/>
        </p:nvSpPr>
        <p:spPr>
          <a:xfrm>
            <a:off x="9793727" y="1685105"/>
            <a:ext cx="7837212" cy="4617739"/>
          </a:xfrm>
          <a:prstGeom prst="rect">
            <a:avLst/>
          </a:prstGeom>
          <a:noFill/>
          <a:ln w="9528" cap="flat">
            <a:solidFill>
              <a:srgbClr val="FFFFFF"/>
            </a:solidFill>
            <a:prstDash val="solid"/>
          </a:ln>
        </p:spPr>
        <p:txBody>
          <a:bodyPr vert="horz" wrap="square" lIns="0" tIns="0" rIns="0" bIns="0" anchor="t" anchorCtr="1" compatLnSpc="1">
            <a:spAutoFit/>
          </a:bodyPr>
          <a:lstStyle/>
          <a:p>
            <a:pPr marL="0" marR="0" lvl="0" indent="0" algn="ctr" defTabSz="914400" rtl="0" fontAlgn="auto" hangingPunct="1">
              <a:spcAft>
                <a:spcPts val="0"/>
              </a:spcAft>
              <a:buNone/>
              <a:tabLst/>
              <a:defRPr sz="1800" b="0" i="0" u="none" strike="noStrike" kern="0" cap="none" spc="0" baseline="0">
                <a:solidFill>
                  <a:srgbClr val="000000"/>
                </a:solidFill>
                <a:uFillTx/>
              </a:defRPr>
            </a:pPr>
            <a:r>
              <a:rPr lang="fr-CA" sz="2400" b="0" i="0" u="none" strike="noStrike" kern="0" cap="none" spc="0" baseline="0" dirty="0">
                <a:solidFill>
                  <a:srgbClr val="216B57"/>
                </a:solidFill>
                <a:uFillTx/>
                <a:ea typeface="Arial"/>
                <a:cs typeface="Poppins" pitchFamily="2"/>
              </a:rPr>
              <a:t>« </a:t>
            </a:r>
            <a:r>
              <a:rPr lang="fr-CA" b="0" i="0" u="none" strike="noStrike" kern="0" cap="none" spc="0" baseline="0" dirty="0">
                <a:solidFill>
                  <a:schemeClr val="tx2"/>
                </a:solidFill>
                <a:uFillTx/>
                <a:ea typeface="Arial"/>
                <a:cs typeface="Poppins" pitchFamily="2"/>
              </a:rPr>
              <a:t>Mais ce que j'avais demandé, pis ce que je trouvais qui était comme pas pire, c'était de créer ce poste-là au sein de chacune des équipes, que tu aies un intervenant dédié qui n'a pas de charge de cas, je répète « qui a pas de charge de cas, tu n’as pas d'usagers en suivi », mais </a:t>
            </a:r>
            <a:r>
              <a:rPr lang="fr-CA" b="1" i="0" u="none" strike="noStrike" kern="0" cap="none" spc="0" baseline="0" dirty="0">
                <a:solidFill>
                  <a:schemeClr val="tx2"/>
                </a:solidFill>
                <a:uFillTx/>
                <a:ea typeface="Arial"/>
                <a:cs typeface="Poppins" pitchFamily="2"/>
              </a:rPr>
              <a:t>qui accompagne chacun des intervenants au début dans leurs interventions</a:t>
            </a:r>
            <a:r>
              <a:rPr lang="fr-CA" b="0" i="0" u="none" strike="noStrike" kern="0" cap="none" spc="0" baseline="0" dirty="0">
                <a:solidFill>
                  <a:schemeClr val="tx2"/>
                </a:solidFill>
                <a:uFillTx/>
                <a:ea typeface="Arial"/>
                <a:cs typeface="Poppins" pitchFamily="2"/>
              </a:rPr>
              <a:t>. La première fois que tu vas confronter un parent, aussi, sur certaines choses ? </a:t>
            </a:r>
            <a:r>
              <a:rPr lang="fr-CA" b="0" i="0" u="none" strike="noStrike" kern="0" cap="none" spc="0" baseline="0" dirty="0" err="1">
                <a:solidFill>
                  <a:schemeClr val="tx2"/>
                </a:solidFill>
                <a:uFillTx/>
                <a:ea typeface="Arial"/>
                <a:cs typeface="Poppins" pitchFamily="2"/>
              </a:rPr>
              <a:t>Eille</a:t>
            </a:r>
            <a:r>
              <a:rPr lang="fr-CA" b="0" i="0" u="none" strike="noStrike" kern="0" cap="none" spc="0" baseline="0" dirty="0">
                <a:solidFill>
                  <a:schemeClr val="tx2"/>
                </a:solidFill>
                <a:uFillTx/>
                <a:ea typeface="Arial"/>
                <a:cs typeface="Poppins" pitchFamily="2"/>
              </a:rPr>
              <a:t>, c'est pas facile, là ! (…) Tu sais, surtout en ce moment, </a:t>
            </a:r>
            <a:r>
              <a:rPr lang="fr-CA" b="1" i="0" u="none" strike="noStrike" kern="0" cap="none" spc="0" baseline="0" dirty="0">
                <a:solidFill>
                  <a:schemeClr val="tx2"/>
                </a:solidFill>
                <a:uFillTx/>
                <a:ea typeface="Arial"/>
                <a:cs typeface="Poppins" pitchFamily="2"/>
              </a:rPr>
              <a:t>il y a tellement de nouveaux intervenants de moins de 2 ans d'expérience que tu sais, tu commences, tu sais pas trop comment faire </a:t>
            </a:r>
            <a:r>
              <a:rPr lang="fr-CA" b="0" i="0" u="none" strike="noStrike" kern="0" cap="none" spc="0" baseline="0" dirty="0">
                <a:solidFill>
                  <a:schemeClr val="tx2"/>
                </a:solidFill>
                <a:uFillTx/>
                <a:ea typeface="Arial"/>
                <a:cs typeface="Poppins" pitchFamily="2"/>
              </a:rPr>
              <a:t>(…). Fait que le poste que moi, je voyais dans mon monde de licornes, c'était vraiment ça : que tu aies un employé dédié à ça dans chaque équipe pis même au pire deux, là ! Pis que </a:t>
            </a:r>
            <a:r>
              <a:rPr lang="fr-CA" b="1" i="0" u="none" strike="noStrike" kern="0" cap="none" spc="0" baseline="0" dirty="0">
                <a:solidFill>
                  <a:schemeClr val="tx2"/>
                </a:solidFill>
                <a:uFillTx/>
                <a:ea typeface="Arial"/>
                <a:cs typeface="Poppins" pitchFamily="2"/>
              </a:rPr>
              <a:t>son bureau est dans la même aile, dans le même </a:t>
            </a:r>
            <a:r>
              <a:rPr lang="fr-CA" b="0" i="0" u="none" strike="noStrike" kern="0" cap="none" spc="0" baseline="0" dirty="0">
                <a:solidFill>
                  <a:schemeClr val="tx2"/>
                </a:solidFill>
                <a:uFillTx/>
                <a:ea typeface="Arial"/>
                <a:cs typeface="Poppins" pitchFamily="2"/>
              </a:rPr>
              <a:t>secteur que l'équipe, pas dans un autre bâtisse ailleurs ! Dans la même place, pis que cette personne-là, sa porte est ouverte, elle peut t'accompagner. »</a:t>
            </a:r>
            <a:endParaRPr lang="fr-CA" b="0" i="0" u="none" strike="noStrike" kern="0" cap="none" spc="113" baseline="0" dirty="0">
              <a:solidFill>
                <a:schemeClr val="tx2"/>
              </a:solidFill>
              <a:uFillTx/>
              <a:ea typeface="Arial"/>
              <a:cs typeface="Poppins" pitchFamily="2"/>
            </a:endParaRPr>
          </a:p>
          <a:p>
            <a:pPr marL="0" marR="0" lvl="0" indent="0" algn="ctr" defTabSz="914400" rtl="0" fontAlgn="auto" hangingPunct="1">
              <a:lnSpc>
                <a:spcPts val="2565"/>
              </a:lnSpc>
              <a:spcBef>
                <a:spcPts val="0"/>
              </a:spcBef>
              <a:spcAft>
                <a:spcPts val="0"/>
              </a:spcAft>
              <a:buNone/>
              <a:tabLst/>
              <a:defRPr sz="1800" b="0" i="0" u="none" strike="noStrike" kern="0" cap="none" spc="0" baseline="0">
                <a:solidFill>
                  <a:srgbClr val="000000"/>
                </a:solidFill>
                <a:uFillTx/>
              </a:defRPr>
            </a:pPr>
            <a:endParaRPr lang="fr-CA" b="0" i="0" u="none" strike="noStrike" kern="0" cap="none" spc="113" baseline="0" dirty="0">
              <a:solidFill>
                <a:schemeClr val="tx2"/>
              </a:solidFill>
              <a:uFillTx/>
              <a:ea typeface="Arial"/>
              <a:cs typeface="Poppins" pitchFamily="2"/>
            </a:endParaRPr>
          </a:p>
          <a:p>
            <a:pPr marL="0" marR="0" lvl="0" indent="0" algn="ctr" defTabSz="914400" rtl="0" fontAlgn="auto" hangingPunct="1">
              <a:lnSpc>
                <a:spcPts val="2565"/>
              </a:lnSpc>
              <a:spcBef>
                <a:spcPts val="0"/>
              </a:spcBef>
              <a:spcAft>
                <a:spcPts val="0"/>
              </a:spcAft>
              <a:buNone/>
              <a:tabLst/>
              <a:defRPr sz="1800" b="0" i="0" u="none" strike="noStrike" kern="0" cap="none" spc="0" baseline="0">
                <a:solidFill>
                  <a:srgbClr val="000000"/>
                </a:solidFill>
                <a:uFillTx/>
              </a:defRPr>
            </a:pPr>
            <a:r>
              <a:rPr lang="fr-CA" b="0" i="0" u="none" strike="noStrike" kern="0" cap="none" spc="113" baseline="0" dirty="0">
                <a:solidFill>
                  <a:schemeClr val="tx2"/>
                </a:solidFill>
                <a:uFillTx/>
                <a:ea typeface="Arial"/>
                <a:cs typeface="Poppins" pitchFamily="2"/>
              </a:rPr>
              <a:t>Intervenante, SMJ</a:t>
            </a:r>
            <a:endParaRPr lang="en-US" b="0" i="0" u="none" strike="noStrike" kern="0" cap="none" spc="113" baseline="0" dirty="0">
              <a:solidFill>
                <a:schemeClr val="tx2"/>
              </a:solidFill>
              <a:uFillTx/>
              <a:ea typeface="Arial"/>
              <a:cs typeface="Poppins" pitchFamily="2"/>
            </a:endParaRPr>
          </a:p>
        </p:txBody>
      </p:sp>
      <p:sp>
        <p:nvSpPr>
          <p:cNvPr id="5" name="TextBox 4">
            <a:extLst>
              <a:ext uri="{FF2B5EF4-FFF2-40B4-BE49-F238E27FC236}">
                <a16:creationId xmlns:a16="http://schemas.microsoft.com/office/drawing/2014/main" id="{C0AD2E08-25EC-8460-5534-D7B7D257BB33}"/>
              </a:ext>
            </a:extLst>
          </p:cNvPr>
          <p:cNvSpPr txBox="1"/>
          <p:nvPr/>
        </p:nvSpPr>
        <p:spPr>
          <a:xfrm>
            <a:off x="375342" y="8060115"/>
            <a:ext cx="7095744" cy="1754326"/>
          </a:xfrm>
          <a:prstGeom prst="rect">
            <a:avLst/>
          </a:prstGeom>
          <a:noFill/>
        </p:spPr>
        <p:txBody>
          <a:bodyPr wrap="square" rtlCol="0">
            <a:spAutoFit/>
          </a:bodyPr>
          <a:lstStyle/>
          <a:p>
            <a:r>
              <a:rPr lang="en-US">
                <a:solidFill>
                  <a:srgbClr val="0E2841"/>
                </a:solidFill>
              </a:rPr>
              <a:t>”there are currently big challenges in rehabillitation centres. I found in just one file, over three months, I saw four different educators. First of all, the child has taken control. In centre d’accueil et d’accompagnement, they do what they want and there are no consequences, there is no structure. Youth are left to themselves, they have no significant adults in their life, no stable references”</a:t>
            </a:r>
          </a:p>
        </p:txBody>
      </p:sp>
      <p:sp>
        <p:nvSpPr>
          <p:cNvPr id="6" name="TextBox 5">
            <a:extLst>
              <a:ext uri="{FF2B5EF4-FFF2-40B4-BE49-F238E27FC236}">
                <a16:creationId xmlns:a16="http://schemas.microsoft.com/office/drawing/2014/main" id="{7A33C774-ACD6-9E11-1CB8-7A2D4D6F6C0E}"/>
              </a:ext>
            </a:extLst>
          </p:cNvPr>
          <p:cNvSpPr txBox="1"/>
          <p:nvPr/>
        </p:nvSpPr>
        <p:spPr>
          <a:xfrm>
            <a:off x="9948672" y="6675120"/>
            <a:ext cx="7370064" cy="3139321"/>
          </a:xfrm>
          <a:prstGeom prst="rect">
            <a:avLst/>
          </a:prstGeom>
          <a:noFill/>
        </p:spPr>
        <p:txBody>
          <a:bodyPr wrap="square" rtlCol="0">
            <a:spAutoFit/>
          </a:bodyPr>
          <a:lstStyle/>
          <a:p>
            <a:r>
              <a:rPr lang="en-US">
                <a:solidFill>
                  <a:srgbClr val="0E2841"/>
                </a:solidFill>
              </a:rPr>
              <a:t>“But what I asked, and what I thought was not bad, was to create that postion in each team, to have one worker that does not have a caseload, I repeat “does not have a caseload, does not have any children to follow”, but accompanies other workers at the beginning of their interventions/ the first time they confront a parent? It is not easy. Right now, there are many new workers with less than two years of experience and you know when you start you do not really know what to do. So, the position I envision is to have one exployee dedicated to this in every team, maybe even two. Their office should be in the same area as the team, not in another building. In the same place, and that person would have their door open to assist other workers.”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C3D69B"/>
        </a:solidFill>
        <a:effectLst/>
      </p:bgPr>
    </p:bg>
    <p:spTree>
      <p:nvGrpSpPr>
        <p:cNvPr id="1" name="">
          <a:extLst>
            <a:ext uri="{FF2B5EF4-FFF2-40B4-BE49-F238E27FC236}">
              <a16:creationId xmlns:a16="http://schemas.microsoft.com/office/drawing/2014/main" id="{51BC9F8B-11F4-5251-1E2C-69FAD252E567}"/>
            </a:ext>
          </a:extLst>
        </p:cNvPr>
        <p:cNvGrpSpPr/>
        <p:nvPr/>
      </p:nvGrpSpPr>
      <p:grpSpPr>
        <a:xfrm>
          <a:off x="0" y="0"/>
          <a:ext cx="0" cy="0"/>
          <a:chOff x="0" y="0"/>
          <a:chExt cx="0" cy="0"/>
        </a:xfrm>
      </p:grpSpPr>
      <p:sp>
        <p:nvSpPr>
          <p:cNvPr id="2" name="ZoneTexte 1">
            <a:extLst>
              <a:ext uri="{FF2B5EF4-FFF2-40B4-BE49-F238E27FC236}">
                <a16:creationId xmlns:a16="http://schemas.microsoft.com/office/drawing/2014/main" id="{51EBC3F9-BEE0-B5D7-985B-5C7AA5A3F951}"/>
              </a:ext>
            </a:extLst>
          </p:cNvPr>
          <p:cNvSpPr txBox="1"/>
          <p:nvPr/>
        </p:nvSpPr>
        <p:spPr>
          <a:xfrm>
            <a:off x="1091382" y="777678"/>
            <a:ext cx="14718895" cy="3600986"/>
          </a:xfrm>
          <a:prstGeom prst="rect">
            <a:avLst/>
          </a:prstGeom>
          <a:noFill/>
          <a:ln cap="flat">
            <a:noFill/>
          </a:ln>
        </p:spPr>
        <p:txBody>
          <a:bodyPr vert="horz" wrap="square" lIns="91440" tIns="45720" rIns="91440" bIns="45720" anchor="t" anchorCtr="0" compatLnSpc="1">
            <a:spAutoFit/>
          </a:bodyPr>
          <a:lstStyle/>
          <a:p>
            <a:pPr lvl="0"/>
            <a:r>
              <a:rPr lang="fr-FR" sz="6000" b="0" i="0" u="none" strike="noStrike" kern="1200" cap="none" spc="0" baseline="0" dirty="0">
                <a:uFillTx/>
                <a:latin typeface="Poppins" pitchFamily="2"/>
                <a:ea typeface="+mn-ea"/>
                <a:cs typeface="Poppins" pitchFamily="2"/>
              </a:rPr>
              <a:t>l'invisibilité des besoins des jeunes </a:t>
            </a:r>
            <a:r>
              <a:rPr lang="fr-FR" sz="6000" b="0" i="0" u="none" strike="noStrike" kern="1200" cap="none" spc="0" baseline="0" dirty="0" err="1">
                <a:uFillTx/>
                <a:latin typeface="Poppins" pitchFamily="2"/>
                <a:ea typeface="+mn-ea"/>
                <a:cs typeface="Poppins" pitchFamily="2"/>
              </a:rPr>
              <a:t>im</a:t>
            </a:r>
            <a:r>
              <a:rPr lang="fr-FR" sz="6000" b="0" i="0" u="none" strike="noStrike" kern="1200" cap="none" spc="0" baseline="0" dirty="0">
                <a:uFillTx/>
                <a:latin typeface="Poppins" pitchFamily="2"/>
                <a:ea typeface="+mn-ea"/>
                <a:cs typeface="Poppins" pitchFamily="2"/>
              </a:rPr>
              <a:t>/</a:t>
            </a:r>
            <a:r>
              <a:rPr lang="fr-FR" sz="6000" b="0" i="0" u="none" strike="noStrike" kern="1200" cap="none" spc="0" baseline="0" dirty="0" err="1">
                <a:uFillTx/>
                <a:latin typeface="Poppins" pitchFamily="2"/>
                <a:ea typeface="+mn-ea"/>
                <a:cs typeface="Poppins" pitchFamily="2"/>
              </a:rPr>
              <a:t>migrant.e.s</a:t>
            </a:r>
            <a:r>
              <a:rPr lang="fr-FR" sz="6000" b="0" i="0" u="none" strike="noStrike" kern="1200" cap="none" spc="0" baseline="0" dirty="0">
                <a:uFillTx/>
                <a:latin typeface="Poppins" pitchFamily="2"/>
                <a:ea typeface="+mn-ea"/>
                <a:cs typeface="Poppins" pitchFamily="2"/>
              </a:rPr>
              <a:t> </a:t>
            </a:r>
            <a:r>
              <a:rPr lang="fr-FR" sz="6000" b="0" i="0" u="none" strike="noStrike" kern="1200" cap="none" spc="0" baseline="0" dirty="0" err="1">
                <a:uFillTx/>
                <a:latin typeface="Poppins" pitchFamily="2"/>
                <a:ea typeface="+mn-ea"/>
                <a:cs typeface="Poppins" pitchFamily="2"/>
              </a:rPr>
              <a:t>racisé.e.s</a:t>
            </a:r>
            <a:r>
              <a:rPr lang="fr-FR" sz="6000" b="0" i="0" u="none" strike="noStrike" kern="1200" cap="none" spc="0" baseline="0" dirty="0">
                <a:uFillTx/>
                <a:latin typeface="Poppins" pitchFamily="2"/>
                <a:ea typeface="+mn-ea"/>
                <a:cs typeface="Poppins" pitchFamily="2"/>
              </a:rPr>
              <a:t> et autochtones</a:t>
            </a:r>
            <a:endParaRPr lang="en-US" sz="6000" dirty="0"/>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CA" sz="4800" b="0" i="0" u="none" strike="noStrike" kern="0" cap="none" spc="0" baseline="0" dirty="0">
              <a:solidFill>
                <a:srgbClr val="000000"/>
              </a:solidFill>
              <a:uFillTx/>
              <a:latin typeface="Arial"/>
              <a:ea typeface="Arial"/>
              <a:cs typeface="Arial"/>
            </a:endParaRPr>
          </a:p>
        </p:txBody>
      </p:sp>
    </p:spTree>
    <p:extLst>
      <p:ext uri="{BB962C8B-B14F-4D97-AF65-F5344CB8AC3E}">
        <p14:creationId xmlns:p14="http://schemas.microsoft.com/office/powerpoint/2010/main" val="34355029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C3D69B"/>
        </a:solidFill>
        <a:effectLst/>
      </p:bgPr>
    </p:bg>
    <p:spTree>
      <p:nvGrpSpPr>
        <p:cNvPr id="1" name="">
          <a:extLst>
            <a:ext uri="{FF2B5EF4-FFF2-40B4-BE49-F238E27FC236}">
              <a16:creationId xmlns:a16="http://schemas.microsoft.com/office/drawing/2014/main" id="{AF3EF9D8-B33D-E5B0-9AA9-8AFE45A6B234}"/>
            </a:ext>
          </a:extLst>
        </p:cNvPr>
        <p:cNvGrpSpPr/>
        <p:nvPr/>
      </p:nvGrpSpPr>
      <p:grpSpPr>
        <a:xfrm>
          <a:off x="0" y="0"/>
          <a:ext cx="0" cy="0"/>
          <a:chOff x="0" y="0"/>
          <a:chExt cx="0" cy="0"/>
        </a:xfrm>
      </p:grpSpPr>
      <p:sp>
        <p:nvSpPr>
          <p:cNvPr id="2" name="ZoneTexte 1">
            <a:extLst>
              <a:ext uri="{FF2B5EF4-FFF2-40B4-BE49-F238E27FC236}">
                <a16:creationId xmlns:a16="http://schemas.microsoft.com/office/drawing/2014/main" id="{1361D7ED-ABE9-4D8E-05CD-9073076ABAE2}"/>
              </a:ext>
            </a:extLst>
          </p:cNvPr>
          <p:cNvSpPr txBox="1"/>
          <p:nvPr/>
        </p:nvSpPr>
        <p:spPr>
          <a:xfrm>
            <a:off x="1091382" y="777678"/>
            <a:ext cx="14718895" cy="2677656"/>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CA" sz="6000" b="0" i="0" u="none" strike="noStrike" kern="0" cap="none" spc="0" baseline="0" dirty="0">
                <a:solidFill>
                  <a:schemeClr val="tx2"/>
                </a:solidFill>
                <a:uFillTx/>
                <a:latin typeface="+mj-lt"/>
                <a:ea typeface="Arial"/>
                <a:cs typeface="Arial"/>
              </a:rPr>
              <a:t>Pratiques prometteuses</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CA" sz="6000" kern="0" dirty="0">
                <a:solidFill>
                  <a:schemeClr val="tx2"/>
                </a:solidFill>
                <a:latin typeface="+mj-lt"/>
                <a:ea typeface="Arial"/>
                <a:cs typeface="Arial"/>
              </a:rPr>
              <a:t>Promissing practices</a:t>
            </a:r>
            <a:endParaRPr lang="fr-CA" sz="6000" b="0" i="0" u="none" strike="noStrike" kern="0" cap="none" spc="0" baseline="0" dirty="0">
              <a:solidFill>
                <a:schemeClr val="tx2"/>
              </a:solidFill>
              <a:uFillTx/>
              <a:latin typeface="+mj-lt"/>
              <a:ea typeface="Arial"/>
              <a:cs typeface="Arial"/>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CA" sz="4800" b="0" i="0" u="none" strike="noStrike" kern="0" cap="none" spc="0" baseline="0" dirty="0">
              <a:solidFill>
                <a:srgbClr val="000000"/>
              </a:solidFill>
              <a:uFillTx/>
              <a:latin typeface="Arial"/>
              <a:ea typeface="Arial"/>
              <a:cs typeface="Arial"/>
            </a:endParaRPr>
          </a:p>
        </p:txBody>
      </p:sp>
      <p:sp>
        <p:nvSpPr>
          <p:cNvPr id="5" name="Google Shape;179;p22">
            <a:extLst>
              <a:ext uri="{FF2B5EF4-FFF2-40B4-BE49-F238E27FC236}">
                <a16:creationId xmlns:a16="http://schemas.microsoft.com/office/drawing/2014/main" id="{C0D4AE5F-2866-77A0-2A87-877AABFE1994}"/>
              </a:ext>
            </a:extLst>
          </p:cNvPr>
          <p:cNvSpPr txBox="1"/>
          <p:nvPr/>
        </p:nvSpPr>
        <p:spPr>
          <a:xfrm>
            <a:off x="536165" y="2795812"/>
            <a:ext cx="10483702" cy="6414448"/>
          </a:xfrm>
          <a:prstGeom prst="rect">
            <a:avLst/>
          </a:prstGeom>
          <a:noFill/>
          <a:ln cap="flat">
            <a:noFill/>
          </a:ln>
        </p:spPr>
        <p:txBody>
          <a:bodyPr vert="horz" wrap="square" lIns="0" tIns="0" rIns="0" bIns="0" anchor="t" anchorCtr="0" compatLnSpc="1">
            <a:spAutoFit/>
          </a:bodyPr>
          <a:lstStyle/>
          <a:p>
            <a:pPr>
              <a:lnSpc>
                <a:spcPct val="107000"/>
              </a:lnSpc>
              <a:spcAft>
                <a:spcPts val="800"/>
              </a:spcAft>
            </a:pPr>
            <a:r>
              <a:rPr lang="fr-CA" sz="2600" i="1" dirty="0">
                <a:solidFill>
                  <a:srgbClr val="0E2841"/>
                </a:solidFill>
                <a:cs typeface="Poppins" panose="00000500000000000000" pitchFamily="2" charset="0"/>
              </a:rPr>
              <a:t>« J'allais juste répondre à la question au niveau des services en santé mentale. Donc j'imagine qu'on parle de première ligne, 2e ligne, 3e ligne là. Mais encore là, il y a vraiment une différence entre local versus régional. T’sais santé mentale jeunesse c’est notre collègue Claude* là. Faque, y’arrive quoi que ce soit, on l'appelle. C'est très, très, très fluide. Pis il est plus proche de nous, faque ces équipes sont assez bien outillées pour prendre en charge les, les jeunes qui sont à la maison ou en famille d'accueil. Faque oui, ils rencontrent des défis tout ça. </a:t>
            </a:r>
            <a:r>
              <a:rPr lang="fr-CA" sz="2600" b="1" i="1" dirty="0">
                <a:solidFill>
                  <a:srgbClr val="0E2841"/>
                </a:solidFill>
                <a:cs typeface="Poppins" panose="00000500000000000000" pitchFamily="2" charset="0"/>
              </a:rPr>
              <a:t>Mais, mais comme ils sont avec nous dans la structure organisationnelle, il y a quand même une ouverture de plus, une flexibilité de plus, y’a quelque chose de plus fluide. (…) Là ce que je remarque avec les autres services avec lesquels on n'a pas, moins de lien en fait. C'est, bien, t’sais la, la, la, la rareté des ressources peut parfois rigidifier les accès</a:t>
            </a:r>
            <a:r>
              <a:rPr lang="fr-CA" sz="2600" i="1" dirty="0">
                <a:solidFill>
                  <a:srgbClr val="0E2841"/>
                </a:solidFill>
                <a:cs typeface="Poppins" panose="00000500000000000000" pitchFamily="2" charset="0"/>
              </a:rPr>
              <a:t>. « </a:t>
            </a:r>
          </a:p>
          <a:p>
            <a:pPr>
              <a:lnSpc>
                <a:spcPct val="107000"/>
              </a:lnSpc>
              <a:spcAft>
                <a:spcPts val="800"/>
              </a:spcAft>
            </a:pPr>
            <a:r>
              <a:rPr lang="fr-CA" sz="2000" i="1" dirty="0">
                <a:solidFill>
                  <a:srgbClr val="0E2841"/>
                </a:solidFill>
                <a:cs typeface="Poppins" panose="00000500000000000000" pitchFamily="2" charset="0"/>
              </a:rPr>
              <a:t>Gestionnaire en SM pour les services de protection.</a:t>
            </a:r>
          </a:p>
        </p:txBody>
      </p:sp>
      <p:sp>
        <p:nvSpPr>
          <p:cNvPr id="3" name="TextBox 2">
            <a:extLst>
              <a:ext uri="{FF2B5EF4-FFF2-40B4-BE49-F238E27FC236}">
                <a16:creationId xmlns:a16="http://schemas.microsoft.com/office/drawing/2014/main" id="{A3606135-8E39-85B9-4CE5-81058DE3C37D}"/>
              </a:ext>
            </a:extLst>
          </p:cNvPr>
          <p:cNvSpPr txBox="1"/>
          <p:nvPr/>
        </p:nvSpPr>
        <p:spPr>
          <a:xfrm>
            <a:off x="11356848" y="2795812"/>
            <a:ext cx="6163056" cy="3416320"/>
          </a:xfrm>
          <a:prstGeom prst="rect">
            <a:avLst/>
          </a:prstGeom>
          <a:noFill/>
        </p:spPr>
        <p:txBody>
          <a:bodyPr wrap="square" rtlCol="0">
            <a:spAutoFit/>
          </a:bodyPr>
          <a:lstStyle/>
          <a:p>
            <a:r>
              <a:rPr lang="en-US">
                <a:solidFill>
                  <a:srgbClr val="0E2841"/>
                </a:solidFill>
              </a:rPr>
              <a:t>”I was just going to answer the question about mental health services. So, I assume we are talking about front line, second line and third line. But even then there is a difference between local and regional. Mental health is our colleague Claude. When anything happens we call. It is very fluid. And he is closer to us so his team is well equiped to take on youth who are at home or in foster care. So, yes they encounter challenges. But, since they are with us in the oranizational structure, there is more of an openness and a flexibility, it is more fluid. What I find is that with the other services, the link is not made. The lack of ressources can often stiffen the access.”</a:t>
            </a:r>
          </a:p>
        </p:txBody>
      </p:sp>
    </p:spTree>
    <p:extLst>
      <p:ext uri="{BB962C8B-B14F-4D97-AF65-F5344CB8AC3E}">
        <p14:creationId xmlns:p14="http://schemas.microsoft.com/office/powerpoint/2010/main" val="31630961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5B31D94-99ED-10BB-FA17-E1CE34AB2C56}"/>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00" cy="10287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957773" y="958920"/>
            <a:ext cx="10287000" cy="836916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589809" y="592809"/>
            <a:ext cx="9519314" cy="836412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2293361" y="4228451"/>
            <a:ext cx="3752969" cy="836412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7503" y="1279190"/>
            <a:ext cx="10287002" cy="7728618"/>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1228130" y="1692746"/>
            <a:ext cx="6477455" cy="6477455"/>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ZoneTexte 1">
            <a:extLst>
              <a:ext uri="{FF2B5EF4-FFF2-40B4-BE49-F238E27FC236}">
                <a16:creationId xmlns:a16="http://schemas.microsoft.com/office/drawing/2014/main" id="{1F76AD29-B57C-27A3-EE36-90B64F030255}"/>
              </a:ext>
            </a:extLst>
          </p:cNvPr>
          <p:cNvSpPr txBox="1"/>
          <p:nvPr/>
        </p:nvSpPr>
        <p:spPr>
          <a:xfrm>
            <a:off x="1239594" y="880282"/>
            <a:ext cx="6345150" cy="5081246"/>
          </a:xfrm>
          <a:prstGeom prst="rect">
            <a:avLst/>
          </a:prstGeom>
        </p:spPr>
        <p:txBody>
          <a:bodyPr vert="horz" lIns="91440" tIns="45720" rIns="91440" bIns="45720" rtlCol="0" anchor="b" anchorCtr="0" compatLnSpc="1">
            <a:normAutofit fontScale="85000" lnSpcReduction="10000"/>
          </a:bodyPr>
          <a:lstStyle/>
          <a:p>
            <a:pPr indent="-228600" algn="r">
              <a:lnSpc>
                <a:spcPct val="90000"/>
              </a:lnSpc>
              <a:spcBef>
                <a:spcPct val="0"/>
              </a:spcBef>
              <a:spcAft>
                <a:spcPts val="600"/>
              </a:spcAft>
            </a:pPr>
            <a:r>
              <a:rPr lang="en-US" sz="6000" kern="1200">
                <a:solidFill>
                  <a:srgbClr val="FFFFFF"/>
                </a:solidFill>
                <a:latin typeface="+mj-lt"/>
                <a:ea typeface="+mj-ea"/>
                <a:cs typeface="+mj-cs"/>
              </a:rPr>
              <a:t>Qu’est ce qui manque?</a:t>
            </a:r>
          </a:p>
          <a:p>
            <a:pPr indent="-228600" algn="r">
              <a:lnSpc>
                <a:spcPct val="90000"/>
              </a:lnSpc>
              <a:spcBef>
                <a:spcPct val="0"/>
              </a:spcBef>
              <a:spcAft>
                <a:spcPts val="600"/>
              </a:spcAft>
            </a:pPr>
            <a:r>
              <a:rPr lang="en-US" sz="6000" kern="1200">
                <a:solidFill>
                  <a:srgbClr val="FFFFFF"/>
                </a:solidFill>
                <a:latin typeface="+mj-lt"/>
                <a:ea typeface="+mj-ea"/>
                <a:cs typeface="+mj-cs"/>
              </a:rPr>
              <a:t>Quelles sont les prochaines étapes? </a:t>
            </a:r>
            <a:endParaRPr lang="en-US" sz="6000">
              <a:solidFill>
                <a:srgbClr val="FFFFFF"/>
              </a:solidFill>
              <a:latin typeface="+mj-lt"/>
              <a:ea typeface="+mj-ea"/>
              <a:cs typeface="+mj-cs"/>
            </a:endParaRPr>
          </a:p>
          <a:p>
            <a:pPr indent="-228600" algn="r">
              <a:lnSpc>
                <a:spcPct val="90000"/>
              </a:lnSpc>
              <a:spcBef>
                <a:spcPct val="0"/>
              </a:spcBef>
              <a:spcAft>
                <a:spcPts val="600"/>
              </a:spcAft>
            </a:pPr>
            <a:endParaRPr lang="en-US" sz="6000" kern="1200">
              <a:solidFill>
                <a:srgbClr val="FFFFFF"/>
              </a:solidFill>
              <a:latin typeface="+mj-lt"/>
              <a:ea typeface="+mj-ea"/>
              <a:cs typeface="+mj-cs"/>
            </a:endParaRPr>
          </a:p>
          <a:p>
            <a:pPr indent="-228600" algn="r">
              <a:lnSpc>
                <a:spcPct val="90000"/>
              </a:lnSpc>
              <a:spcBef>
                <a:spcPct val="0"/>
              </a:spcBef>
              <a:spcAft>
                <a:spcPts val="600"/>
              </a:spcAft>
            </a:pPr>
            <a:r>
              <a:rPr lang="en-US" sz="6000" i="1">
                <a:solidFill>
                  <a:srgbClr val="FFFFFF"/>
                </a:solidFill>
                <a:latin typeface="+mj-lt"/>
                <a:ea typeface="+mj-ea"/>
                <a:cs typeface="+mj-cs"/>
              </a:rPr>
              <a:t>What is missing?</a:t>
            </a:r>
          </a:p>
          <a:p>
            <a:pPr indent="-228600" algn="r">
              <a:lnSpc>
                <a:spcPct val="90000"/>
              </a:lnSpc>
              <a:spcBef>
                <a:spcPct val="0"/>
              </a:spcBef>
              <a:spcAft>
                <a:spcPts val="600"/>
              </a:spcAft>
            </a:pPr>
            <a:r>
              <a:rPr lang="en-US" sz="6000" i="1" kern="1200">
                <a:solidFill>
                  <a:srgbClr val="FFFFFF"/>
                </a:solidFill>
                <a:latin typeface="+mj-lt"/>
                <a:ea typeface="+mj-ea"/>
                <a:cs typeface="+mj-cs"/>
              </a:rPr>
              <a:t>What are the next steps?</a:t>
            </a:r>
          </a:p>
        </p:txBody>
      </p:sp>
      <p:sp>
        <p:nvSpPr>
          <p:cNvPr id="3" name="TextBox 2">
            <a:extLst>
              <a:ext uri="{FF2B5EF4-FFF2-40B4-BE49-F238E27FC236}">
                <a16:creationId xmlns:a16="http://schemas.microsoft.com/office/drawing/2014/main" id="{C8853DDC-6FE2-9080-6663-C4C845C45C17}"/>
              </a:ext>
            </a:extLst>
          </p:cNvPr>
          <p:cNvSpPr txBox="1"/>
          <p:nvPr/>
        </p:nvSpPr>
        <p:spPr>
          <a:xfrm>
            <a:off x="9754737" y="974220"/>
            <a:ext cx="7293670" cy="8319070"/>
          </a:xfrm>
          <a:prstGeom prst="rect">
            <a:avLst/>
          </a:prstGeom>
        </p:spPr>
        <p:txBody>
          <a:bodyPr vert="horz" lIns="91440" tIns="45720" rIns="91440" bIns="45720" rtlCol="0" anchor="ctr">
            <a:normAutofit fontScale="85000" lnSpcReduction="10000"/>
          </a:bodyPr>
          <a:lstStyle/>
          <a:p>
            <a:pPr marL="285750" indent="-228600">
              <a:lnSpc>
                <a:spcPct val="90000"/>
              </a:lnSpc>
              <a:spcAft>
                <a:spcPts val="600"/>
              </a:spcAft>
              <a:buFont typeface="Arial" panose="020B0604020202020204" pitchFamily="34" charset="0"/>
              <a:buChar char="•"/>
            </a:pPr>
            <a:r>
              <a:rPr lang="en-US" sz="2800" dirty="0"/>
              <a:t>La </a:t>
            </a:r>
            <a:r>
              <a:rPr lang="en-US" sz="2800" dirty="0" err="1"/>
              <a:t>voix</a:t>
            </a:r>
            <a:r>
              <a:rPr lang="en-US" sz="2800" dirty="0"/>
              <a:t> des </a:t>
            </a:r>
            <a:r>
              <a:rPr lang="en-US" sz="2800" dirty="0" err="1"/>
              <a:t>jeunes</a:t>
            </a:r>
            <a:r>
              <a:rPr lang="en-US" sz="2800" dirty="0"/>
              <a:t>! / </a:t>
            </a:r>
            <a:r>
              <a:rPr lang="en-US" sz="2800" i="1" dirty="0"/>
              <a:t>The voice of youth</a:t>
            </a:r>
            <a:endParaRPr lang="en-US" sz="2800" dirty="0"/>
          </a:p>
          <a:p>
            <a:pPr marL="285750" indent="-228600">
              <a:lnSpc>
                <a:spcPct val="90000"/>
              </a:lnSpc>
              <a:spcAft>
                <a:spcPts val="600"/>
              </a:spcAft>
              <a:buFont typeface="Arial" panose="020B0604020202020204" pitchFamily="34" charset="0"/>
              <a:buChar char="•"/>
            </a:pPr>
            <a:r>
              <a:rPr lang="en-US" sz="2800" dirty="0"/>
              <a:t>Les perspectives des </a:t>
            </a:r>
            <a:r>
              <a:rPr lang="en-US" sz="2800" dirty="0" err="1"/>
              <a:t>personnes</a:t>
            </a:r>
            <a:r>
              <a:rPr lang="en-US" sz="2800" dirty="0"/>
              <a:t> </a:t>
            </a:r>
            <a:r>
              <a:rPr lang="en-US" sz="2800" dirty="0" err="1"/>
              <a:t>racisés</a:t>
            </a:r>
            <a:r>
              <a:rPr lang="en-US" sz="2800" dirty="0"/>
              <a:t>, </a:t>
            </a:r>
            <a:r>
              <a:rPr lang="en-US" sz="2800" dirty="0" err="1"/>
              <a:t>im</a:t>
            </a:r>
            <a:r>
              <a:rPr lang="en-US" sz="2800" dirty="0"/>
              <a:t>/migrants, </a:t>
            </a:r>
            <a:r>
              <a:rPr lang="en-US" sz="2800" dirty="0" err="1"/>
              <a:t>autochtones</a:t>
            </a:r>
            <a:r>
              <a:rPr lang="en-US" sz="2800" dirty="0"/>
              <a:t>, LGBTQ2S+ / </a:t>
            </a:r>
            <a:r>
              <a:rPr lang="en-US" sz="2800" i="1" dirty="0"/>
              <a:t>Racialized, immigrants, indigienous, LGBTQ2S+ perspectives</a:t>
            </a:r>
            <a:endParaRPr lang="en-US" sz="2800" dirty="0"/>
          </a:p>
          <a:p>
            <a:pPr marL="285750" indent="-228600">
              <a:lnSpc>
                <a:spcPct val="90000"/>
              </a:lnSpc>
              <a:spcAft>
                <a:spcPts val="600"/>
              </a:spcAft>
              <a:buFont typeface="Arial" panose="020B0604020202020204" pitchFamily="34" charset="0"/>
              <a:buChar char="•"/>
            </a:pPr>
            <a:r>
              <a:rPr lang="en-US" sz="2800" dirty="0"/>
              <a:t>Identifier les </a:t>
            </a:r>
            <a:r>
              <a:rPr lang="en-US" sz="2800" dirty="0" err="1"/>
              <a:t>écarts</a:t>
            </a:r>
            <a:r>
              <a:rPr lang="en-US" sz="2800" dirty="0"/>
              <a:t> entre les </a:t>
            </a:r>
            <a:r>
              <a:rPr lang="en-US" sz="2800" dirty="0" err="1"/>
              <a:t>normes</a:t>
            </a:r>
            <a:r>
              <a:rPr lang="en-US" sz="2800" dirty="0"/>
              <a:t> </a:t>
            </a:r>
            <a:r>
              <a:rPr lang="en-US" sz="2800" dirty="0" err="1"/>
              <a:t>actuelles</a:t>
            </a:r>
            <a:r>
              <a:rPr lang="en-US" sz="2800" dirty="0"/>
              <a:t> de pratiques </a:t>
            </a:r>
            <a:r>
              <a:rPr lang="en-US" sz="2800" dirty="0" err="1"/>
              <a:t>en</a:t>
            </a:r>
            <a:r>
              <a:rPr lang="en-US" sz="2800" dirty="0"/>
              <a:t> santé </a:t>
            </a:r>
            <a:r>
              <a:rPr lang="en-US" sz="2800" dirty="0" err="1"/>
              <a:t>mentale</a:t>
            </a:r>
            <a:r>
              <a:rPr lang="en-US" sz="2800" dirty="0"/>
              <a:t> au sein des services de protection de </a:t>
            </a:r>
            <a:r>
              <a:rPr lang="en-US" sz="2800" dirty="0" err="1"/>
              <a:t>l'enfance</a:t>
            </a:r>
            <a:r>
              <a:rPr lang="en-US" sz="2800" dirty="0"/>
              <a:t> et les pratiques </a:t>
            </a:r>
            <a:r>
              <a:rPr lang="en-US" sz="2800" dirty="0" err="1"/>
              <a:t>réelles</a:t>
            </a:r>
            <a:r>
              <a:rPr lang="en-US" sz="2800" dirty="0"/>
              <a:t> de santé </a:t>
            </a:r>
            <a:r>
              <a:rPr lang="en-US" sz="2800" dirty="0" err="1"/>
              <a:t>mentale</a:t>
            </a:r>
            <a:r>
              <a:rPr lang="en-US" sz="2800" dirty="0"/>
              <a:t> </a:t>
            </a:r>
            <a:r>
              <a:rPr lang="en-US" sz="2800" dirty="0" err="1"/>
              <a:t>actuellement</a:t>
            </a:r>
            <a:r>
              <a:rPr lang="en-US" sz="2800" dirty="0"/>
              <a:t> </a:t>
            </a:r>
            <a:r>
              <a:rPr lang="en-US" sz="2800" dirty="0" err="1"/>
              <a:t>disponibles</a:t>
            </a:r>
            <a:r>
              <a:rPr lang="en-US" sz="2800" dirty="0"/>
              <a:t> dans les deux services / </a:t>
            </a:r>
            <a:r>
              <a:rPr lang="en-US" sz="2800" i="1" dirty="0"/>
              <a:t>Indentify gaps in the current norms in mental health practice in child protective services and the real mental health practices that are available in both services.</a:t>
            </a:r>
            <a:endParaRPr lang="en-US" sz="2800" dirty="0"/>
          </a:p>
          <a:p>
            <a:pPr marL="285750" indent="-228600">
              <a:lnSpc>
                <a:spcPct val="90000"/>
              </a:lnSpc>
              <a:spcAft>
                <a:spcPts val="600"/>
              </a:spcAft>
              <a:buFont typeface="Arial" panose="020B0604020202020204" pitchFamily="34" charset="0"/>
              <a:buChar char="•"/>
            </a:pPr>
            <a:r>
              <a:rPr lang="en-US" sz="2800" dirty="0"/>
              <a:t>Étape 3: rencontres avec </a:t>
            </a:r>
            <a:r>
              <a:rPr lang="en-US" sz="2800" dirty="0" err="1"/>
              <a:t>jeunes / </a:t>
            </a:r>
            <a:r>
              <a:rPr lang="en-US" sz="2800" i="1" dirty="0" err="1"/>
              <a:t>Meetings with youth</a:t>
            </a:r>
            <a:endParaRPr lang="en-US" sz="2800" dirty="0"/>
          </a:p>
          <a:p>
            <a:pPr marL="285750" indent="-228600">
              <a:lnSpc>
                <a:spcPct val="90000"/>
              </a:lnSpc>
              <a:spcAft>
                <a:spcPts val="600"/>
              </a:spcAft>
              <a:buFont typeface="Arial" panose="020B0604020202020204" pitchFamily="34" charset="0"/>
              <a:buChar char="•"/>
            </a:pPr>
            <a:r>
              <a:rPr lang="en-US" sz="2800" dirty="0"/>
              <a:t>Étape 4: rencontre/</a:t>
            </a:r>
            <a:r>
              <a:rPr lang="en-US" sz="2800" dirty="0" err="1"/>
              <a:t>réunion</a:t>
            </a:r>
            <a:r>
              <a:rPr lang="en-US" sz="2800" dirty="0"/>
              <a:t> pour </a:t>
            </a:r>
            <a:r>
              <a:rPr lang="en-US" sz="2800" dirty="0" err="1"/>
              <a:t>discuter</a:t>
            </a:r>
            <a:r>
              <a:rPr lang="en-US" sz="2800" dirty="0"/>
              <a:t> des </a:t>
            </a:r>
            <a:r>
              <a:rPr lang="en-US" sz="2800" dirty="0" err="1"/>
              <a:t>résultats</a:t>
            </a:r>
            <a:r>
              <a:rPr lang="en-US" sz="2800" dirty="0"/>
              <a:t>, </a:t>
            </a:r>
            <a:r>
              <a:rPr lang="en-US" sz="2800" dirty="0" err="1"/>
              <a:t>partager</a:t>
            </a:r>
            <a:r>
              <a:rPr lang="en-US" sz="2800" dirty="0"/>
              <a:t>, se </a:t>
            </a:r>
            <a:r>
              <a:rPr lang="en-US" sz="2800" dirty="0" err="1"/>
              <a:t>rapprocher</a:t>
            </a:r>
            <a:r>
              <a:rPr lang="en-US" sz="2800" dirty="0"/>
              <a:t> à un consensus pour </a:t>
            </a:r>
            <a:r>
              <a:rPr lang="en-US" sz="2800" dirty="0" err="1"/>
              <a:t>répondre</a:t>
            </a:r>
            <a:r>
              <a:rPr lang="en-US" sz="2800" dirty="0"/>
              <a:t> à la question « </a:t>
            </a:r>
            <a:r>
              <a:rPr lang="en-US" sz="2800" dirty="0" err="1"/>
              <a:t>quels</a:t>
            </a:r>
            <a:r>
              <a:rPr lang="en-US" sz="2800" dirty="0"/>
              <a:t> </a:t>
            </a:r>
            <a:r>
              <a:rPr lang="en-US" sz="2800" dirty="0" err="1"/>
              <a:t>sont</a:t>
            </a:r>
            <a:r>
              <a:rPr lang="en-US" sz="2800" dirty="0"/>
              <a:t> les </a:t>
            </a:r>
            <a:r>
              <a:rPr lang="en-US" sz="2800" dirty="0" err="1"/>
              <a:t>besoins</a:t>
            </a:r>
            <a:r>
              <a:rPr lang="en-US" sz="2800" dirty="0"/>
              <a:t> </a:t>
            </a:r>
            <a:r>
              <a:rPr lang="en-US" sz="2800" dirty="0" err="1"/>
              <a:t>en</a:t>
            </a:r>
            <a:r>
              <a:rPr lang="en-US" sz="2800" dirty="0"/>
              <a:t> matière de </a:t>
            </a:r>
            <a:r>
              <a:rPr lang="en-US" sz="2800" dirty="0" err="1"/>
              <a:t>santé</a:t>
            </a:r>
            <a:r>
              <a:rPr lang="en-US" sz="2800" dirty="0"/>
              <a:t> </a:t>
            </a:r>
            <a:r>
              <a:rPr lang="en-US" sz="2800" dirty="0" err="1"/>
              <a:t>mentale</a:t>
            </a:r>
            <a:r>
              <a:rPr lang="en-US" sz="2800" dirty="0"/>
              <a:t> des </a:t>
            </a:r>
            <a:r>
              <a:rPr lang="en-US" sz="2800" dirty="0" err="1"/>
              <a:t>jeunes</a:t>
            </a:r>
            <a:r>
              <a:rPr lang="en-US" sz="2800" dirty="0"/>
              <a:t> </a:t>
            </a:r>
            <a:r>
              <a:rPr lang="en-US" sz="2800" dirty="0" err="1"/>
              <a:t>suivi</a:t>
            </a:r>
            <a:r>
              <a:rPr lang="en-US" sz="2800" dirty="0"/>
              <a:t> </a:t>
            </a:r>
            <a:r>
              <a:rPr lang="en-US" sz="2800" dirty="0" err="1"/>
              <a:t>en</a:t>
            </a:r>
            <a:r>
              <a:rPr lang="en-US" sz="2800" dirty="0"/>
              <a:t> protection de la </a:t>
            </a:r>
            <a:r>
              <a:rPr lang="en-US" sz="2800" dirty="0" err="1"/>
              <a:t>jeuness</a:t>
            </a:r>
            <a:r>
              <a:rPr lang="en-US" sz="2800" dirty="0"/>
              <a:t> </a:t>
            </a:r>
            <a:r>
              <a:rPr lang="en-US" sz="2800" dirty="0" err="1"/>
              <a:t>ou</a:t>
            </a:r>
            <a:r>
              <a:rPr lang="en-US" sz="2800" dirty="0"/>
              <a:t> </a:t>
            </a:r>
            <a:r>
              <a:rPr lang="en-US" sz="2800" dirty="0" err="1"/>
              <a:t>en</a:t>
            </a:r>
            <a:r>
              <a:rPr lang="en-US" sz="2800" dirty="0"/>
              <a:t> transition </a:t>
            </a:r>
            <a:r>
              <a:rPr lang="en-US" sz="2800" dirty="0" err="1"/>
              <a:t>vers</a:t>
            </a:r>
            <a:r>
              <a:rPr lang="en-US" sz="2800" dirty="0"/>
              <a:t> la vie </a:t>
            </a:r>
            <a:r>
              <a:rPr lang="en-US" sz="2800" dirty="0" err="1"/>
              <a:t>adulte</a:t>
            </a:r>
            <a:r>
              <a:rPr lang="en-US" sz="2800" dirty="0"/>
              <a:t> </a:t>
            </a:r>
            <a:r>
              <a:rPr lang="en-US" sz="2800" dirty="0" err="1"/>
              <a:t>afin</a:t>
            </a:r>
            <a:r>
              <a:rPr lang="en-US" sz="2800" dirty="0"/>
              <a:t> </a:t>
            </a:r>
            <a:r>
              <a:rPr lang="en-US" sz="2800" dirty="0" err="1"/>
              <a:t>d’assurer</a:t>
            </a:r>
            <a:r>
              <a:rPr lang="en-US" sz="2800" dirty="0"/>
              <a:t> un </a:t>
            </a:r>
            <a:r>
              <a:rPr lang="en-US" sz="2800" dirty="0" err="1"/>
              <a:t>accès</a:t>
            </a:r>
            <a:r>
              <a:rPr lang="en-US" sz="2800" dirty="0"/>
              <a:t> </a:t>
            </a:r>
            <a:r>
              <a:rPr lang="en-US" sz="2800" dirty="0" err="1"/>
              <a:t>équitable</a:t>
            </a:r>
            <a:r>
              <a:rPr lang="en-US" sz="2800" dirty="0"/>
              <a:t> aux services </a:t>
            </a:r>
            <a:r>
              <a:rPr lang="en-US" sz="2800" dirty="0" err="1"/>
              <a:t>appropriés / </a:t>
            </a:r>
            <a:r>
              <a:rPr lang="en-US" sz="2800" i="1" dirty="0" err="1"/>
              <a:t>Meetings to discuss results, share, and come to a consensus to answer the question “what are the mental health needs of youth in contact with child protective services to transition to adulthood in order to ensure equitable and appropriate services. </a:t>
            </a:r>
            <a:endParaRPr lang="en-US" sz="2800" dirty="0"/>
          </a:p>
        </p:txBody>
      </p:sp>
    </p:spTree>
    <p:extLst>
      <p:ext uri="{BB962C8B-B14F-4D97-AF65-F5344CB8AC3E}">
        <p14:creationId xmlns:p14="http://schemas.microsoft.com/office/powerpoint/2010/main" val="8941264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2A11688B-0A27-4E86-8D55-76F71ADF29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00" cy="10287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7" name="Group 16">
            <a:extLst>
              <a:ext uri="{FF2B5EF4-FFF2-40B4-BE49-F238E27FC236}">
                <a16:creationId xmlns:a16="http://schemas.microsoft.com/office/drawing/2014/main" id="{C84A868B-654E-447C-8D9C-0F9328308CA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8288000" cy="10287000"/>
            <a:chOff x="0" y="0"/>
            <a:chExt cx="12192000" cy="6858000"/>
          </a:xfrm>
        </p:grpSpPr>
        <p:sp>
          <p:nvSpPr>
            <p:cNvPr id="18" name="Rectangle 17">
              <a:extLst>
                <a:ext uri="{FF2B5EF4-FFF2-40B4-BE49-F238E27FC236}">
                  <a16:creationId xmlns:a16="http://schemas.microsoft.com/office/drawing/2014/main" id="{4E43F5E5-7E34-4029-B18F-CAED020868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B59931FA-11DF-4781-8AAD-FEE88674F78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4">
                <a:lumMod val="75000"/>
                <a:alpha val="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1" name="Rectangle 20">
            <a:extLst>
              <a:ext uri="{FF2B5EF4-FFF2-40B4-BE49-F238E27FC236}">
                <a16:creationId xmlns:a16="http://schemas.microsoft.com/office/drawing/2014/main" id="{40F88E6C-5782-452A-8C4F-9D2C2EAC84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3234" cy="471249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tx1"/>
              </a:solidFill>
            </a:endParaRPr>
          </a:p>
        </p:txBody>
      </p:sp>
      <p:sp>
        <p:nvSpPr>
          <p:cNvPr id="6" name="Google Shape;167;p20">
            <a:extLst>
              <a:ext uri="{FF2B5EF4-FFF2-40B4-BE49-F238E27FC236}">
                <a16:creationId xmlns:a16="http://schemas.microsoft.com/office/drawing/2014/main" id="{426C97BF-10A5-9398-8736-3D0F84DB1F7D}"/>
              </a:ext>
            </a:extLst>
          </p:cNvPr>
          <p:cNvSpPr txBox="1"/>
          <p:nvPr/>
        </p:nvSpPr>
        <p:spPr>
          <a:xfrm>
            <a:off x="826296" y="547687"/>
            <a:ext cx="16635411" cy="1988345"/>
          </a:xfrm>
          <a:prstGeom prst="rect">
            <a:avLst/>
          </a:prstGeom>
        </p:spPr>
        <p:txBody>
          <a:bodyPr vert="horz" lIns="91440" tIns="45720" rIns="91440" bIns="45720" rtlCol="0" anchor="ctr" anchorCtr="1" compatLnSpc="1">
            <a:normAutofit/>
          </a:bodyPr>
          <a:lstStyle/>
          <a:p>
            <a:pPr marL="0" marR="0" lvl="0" indent="0" fontAlgn="auto">
              <a:lnSpc>
                <a:spcPct val="90000"/>
              </a:lnSpc>
              <a:spcBef>
                <a:spcPct val="0"/>
              </a:spcBef>
              <a:spcAft>
                <a:spcPts val="600"/>
              </a:spcAft>
              <a:tabLst/>
              <a:defRPr sz="1800" b="0" i="0" u="none" strike="noStrike" kern="0" cap="none" spc="0" baseline="0">
                <a:solidFill>
                  <a:srgbClr val="000000"/>
                </a:solidFill>
                <a:uFillTx/>
              </a:defRPr>
            </a:pPr>
            <a:r>
              <a:rPr lang="en-US" sz="6000" kern="0">
                <a:solidFill>
                  <a:schemeClr val="tx2"/>
                </a:solidFill>
                <a:latin typeface="+mj-lt"/>
                <a:cs typeface="Arial"/>
              </a:rPr>
              <a:t>Conclusions préliminaires</a:t>
            </a:r>
            <a:endParaRPr lang="en-US" sz="6000" kern="0" dirty="0">
              <a:solidFill>
                <a:schemeClr val="tx2"/>
              </a:solidFill>
              <a:latin typeface="+mj-lt"/>
              <a:cs typeface="Arial"/>
            </a:endParaRPr>
          </a:p>
        </p:txBody>
      </p:sp>
      <p:graphicFrame>
        <p:nvGraphicFramePr>
          <p:cNvPr id="10" name="Diagram 9">
            <a:extLst>
              <a:ext uri="{FF2B5EF4-FFF2-40B4-BE49-F238E27FC236}">
                <a16:creationId xmlns:a16="http://schemas.microsoft.com/office/drawing/2014/main" id="{0EF9BF91-DE2C-4FE7-01C9-F5274845EAF1}"/>
              </a:ext>
            </a:extLst>
          </p:cNvPr>
          <p:cNvGraphicFramePr/>
          <p:nvPr>
            <p:extLst>
              <p:ext uri="{D42A27DB-BD31-4B8C-83A1-F6EECF244321}">
                <p14:modId xmlns:p14="http://schemas.microsoft.com/office/powerpoint/2010/main" val="3335324667"/>
              </p:ext>
            </p:extLst>
          </p:nvPr>
        </p:nvGraphicFramePr>
        <p:xfrm>
          <a:off x="821532" y="3200400"/>
          <a:ext cx="16640175" cy="623649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EB492CD-616E-47F8-933B-5E2D952A05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8288000" cy="10287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0" name="Arc 9">
            <a:extLst>
              <a:ext uri="{FF2B5EF4-FFF2-40B4-BE49-F238E27FC236}">
                <a16:creationId xmlns:a16="http://schemas.microsoft.com/office/drawing/2014/main" id="{59383CF9-23B5-4335-9B21-1791C4CF1C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3967198" flipH="1">
            <a:off x="12947022" y="735740"/>
            <a:ext cx="4481849" cy="4481849"/>
          </a:xfrm>
          <a:prstGeom prst="arc">
            <a:avLst>
              <a:gd name="adj1" fmla="val 14441841"/>
              <a:gd name="adj2" fmla="val 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12" name="Freeform: Shape 11">
            <a:extLst>
              <a:ext uri="{FF2B5EF4-FFF2-40B4-BE49-F238E27FC236}">
                <a16:creationId xmlns:a16="http://schemas.microsoft.com/office/drawing/2014/main" id="{0007FE00-9498-4706-B255-6437B0252C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8229600"/>
            <a:ext cx="4009294" cy="2057400"/>
          </a:xfrm>
          <a:custGeom>
            <a:avLst/>
            <a:gdLst>
              <a:gd name="connsiteX0" fmla="*/ 1721734 w 2672863"/>
              <a:gd name="connsiteY0" fmla="*/ 0 h 1371600"/>
              <a:gd name="connsiteX1" fmla="*/ 2564444 w 2672863"/>
              <a:gd name="connsiteY1" fmla="*/ 213382 h 1371600"/>
              <a:gd name="connsiteX2" fmla="*/ 2672863 w 2672863"/>
              <a:gd name="connsiteY2" fmla="*/ 279248 h 1371600"/>
              <a:gd name="connsiteX3" fmla="*/ 2672863 w 2672863"/>
              <a:gd name="connsiteY3" fmla="*/ 1371600 h 1371600"/>
              <a:gd name="connsiteX4" fmla="*/ 0 w 2672863"/>
              <a:gd name="connsiteY4" fmla="*/ 1371600 h 1371600"/>
              <a:gd name="connsiteX5" fmla="*/ 33268 w 2672863"/>
              <a:gd name="connsiteY5" fmla="*/ 1242216 h 1371600"/>
              <a:gd name="connsiteX6" fmla="*/ 1721734 w 2672863"/>
              <a:gd name="connsiteY6" fmla="*/ 0 h 1371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72863" h="1371600">
                <a:moveTo>
                  <a:pt x="1721734" y="0"/>
                </a:moveTo>
                <a:cubicBezTo>
                  <a:pt x="2026863" y="0"/>
                  <a:pt x="2313937" y="77299"/>
                  <a:pt x="2564444" y="213382"/>
                </a:cubicBezTo>
                <a:lnTo>
                  <a:pt x="2672863" y="279248"/>
                </a:lnTo>
                <a:lnTo>
                  <a:pt x="2672863" y="1371600"/>
                </a:lnTo>
                <a:lnTo>
                  <a:pt x="0" y="1371600"/>
                </a:lnTo>
                <a:lnTo>
                  <a:pt x="33268" y="1242216"/>
                </a:lnTo>
                <a:cubicBezTo>
                  <a:pt x="257110" y="522539"/>
                  <a:pt x="928399" y="0"/>
                  <a:pt x="1721734"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3" name="Picture 526284329" descr="A black and blue logo&#10;&#10;Description automatically generated">
            <a:extLst>
              <a:ext uri="{FF2B5EF4-FFF2-40B4-BE49-F238E27FC236}">
                <a16:creationId xmlns:a16="http://schemas.microsoft.com/office/drawing/2014/main" id="{33833D79-7FC3-4B4C-8F3D-3EF631908CD8}"/>
              </a:ext>
            </a:extLst>
          </p:cNvPr>
          <p:cNvPicPr>
            <a:picLocks noChangeAspect="1"/>
          </p:cNvPicPr>
          <p:nvPr/>
        </p:nvPicPr>
        <p:blipFill>
          <a:blip r:embed="rId2"/>
          <a:stretch>
            <a:fillRect/>
          </a:stretch>
        </p:blipFill>
        <p:spPr>
          <a:xfrm>
            <a:off x="1054773" y="3332166"/>
            <a:ext cx="7166071" cy="3368051"/>
          </a:xfrm>
          <a:custGeom>
            <a:avLst/>
            <a:gdLst/>
            <a:ahLst/>
            <a:cxnLst/>
            <a:rect l="l" t="t" r="r" b="b"/>
            <a:pathLst>
              <a:path w="4777381" h="5643794">
                <a:moveTo>
                  <a:pt x="143704" y="0"/>
                </a:moveTo>
                <a:lnTo>
                  <a:pt x="4633677" y="0"/>
                </a:lnTo>
                <a:cubicBezTo>
                  <a:pt x="4713043" y="0"/>
                  <a:pt x="4777381" y="64338"/>
                  <a:pt x="4777381" y="143704"/>
                </a:cubicBezTo>
                <a:lnTo>
                  <a:pt x="4777381" y="5500090"/>
                </a:lnTo>
                <a:cubicBezTo>
                  <a:pt x="4777381" y="5579456"/>
                  <a:pt x="4713043" y="5643794"/>
                  <a:pt x="4633677" y="5643794"/>
                </a:cubicBezTo>
                <a:lnTo>
                  <a:pt x="143704" y="5643794"/>
                </a:lnTo>
                <a:cubicBezTo>
                  <a:pt x="64338" y="5643794"/>
                  <a:pt x="0" y="5579456"/>
                  <a:pt x="0" y="5500090"/>
                </a:cubicBezTo>
                <a:lnTo>
                  <a:pt x="0" y="143704"/>
                </a:lnTo>
                <a:cubicBezTo>
                  <a:pt x="0" y="64338"/>
                  <a:pt x="64338" y="0"/>
                  <a:pt x="143704" y="0"/>
                </a:cubicBezTo>
                <a:close/>
              </a:path>
            </a:pathLst>
          </a:custGeom>
          <a:noFill/>
        </p:spPr>
      </p:pic>
      <p:sp>
        <p:nvSpPr>
          <p:cNvPr id="2" name="TextBox 1">
            <a:extLst>
              <a:ext uri="{FF2B5EF4-FFF2-40B4-BE49-F238E27FC236}">
                <a16:creationId xmlns:a16="http://schemas.microsoft.com/office/drawing/2014/main" id="{86163843-F6C4-5D91-F64B-F826CD3BFD55}"/>
              </a:ext>
            </a:extLst>
          </p:cNvPr>
          <p:cNvSpPr txBox="1"/>
          <p:nvPr/>
        </p:nvSpPr>
        <p:spPr>
          <a:xfrm>
            <a:off x="8220845" y="2976664"/>
            <a:ext cx="8809856" cy="6288780"/>
          </a:xfrm>
          <a:prstGeom prst="rect">
            <a:avLst/>
          </a:prstGeom>
        </p:spPr>
        <p:txBody>
          <a:bodyPr vert="horz" lIns="91440" tIns="45720" rIns="91440" bIns="45720" rtlCol="0">
            <a:normAutofit/>
          </a:bodyPr>
          <a:lstStyle/>
          <a:p>
            <a:pPr indent="-228600">
              <a:lnSpc>
                <a:spcPct val="90000"/>
              </a:lnSpc>
              <a:spcAft>
                <a:spcPts val="600"/>
              </a:spcAft>
              <a:buFont typeface="Arial" panose="020B0604020202020204" pitchFamily="34" charset="0"/>
              <a:buChar char="•"/>
            </a:pPr>
            <a:r>
              <a:rPr lang="en-US" dirty="0"/>
              <a:t>Emmanuelle Khoury, PhD, TS</a:t>
            </a:r>
          </a:p>
          <a:p>
            <a:pPr indent="-228600">
              <a:lnSpc>
                <a:spcPct val="90000"/>
              </a:lnSpc>
              <a:spcAft>
                <a:spcPts val="600"/>
              </a:spcAft>
              <a:buFont typeface="Arial" panose="020B0604020202020204" pitchFamily="34" charset="0"/>
              <a:buChar char="•"/>
            </a:pPr>
            <a:endParaRPr lang="en-US" dirty="0"/>
          </a:p>
          <a:p>
            <a:pPr indent="-228600">
              <a:lnSpc>
                <a:spcPct val="90000"/>
              </a:lnSpc>
              <a:spcAft>
                <a:spcPts val="600"/>
              </a:spcAft>
              <a:buFont typeface="Arial" panose="020B0604020202020204" pitchFamily="34" charset="0"/>
              <a:buChar char="•"/>
            </a:pPr>
            <a:r>
              <a:rPr lang="en-US" sz="4000" dirty="0" err="1"/>
              <a:t>Emmanuelle.khoury@umontreal.ca</a:t>
            </a:r>
            <a:endParaRPr lang="en-US" sz="4000" dirty="0"/>
          </a:p>
        </p:txBody>
      </p:sp>
    </p:spTree>
    <p:extLst>
      <p:ext uri="{BB962C8B-B14F-4D97-AF65-F5344CB8AC3E}">
        <p14:creationId xmlns:p14="http://schemas.microsoft.com/office/powerpoint/2010/main" val="2537470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18">
    <p:bg>
      <p:bgPr>
        <a:solidFill>
          <a:srgbClr val="216B57">
            <a:alpha val="70000"/>
          </a:srgbClr>
        </a:solidFill>
        <a:effectLst/>
      </p:bgPr>
    </p:bg>
    <p:spTree>
      <p:nvGrpSpPr>
        <p:cNvPr id="1" name=""/>
        <p:cNvGrpSpPr/>
        <p:nvPr/>
      </p:nvGrpSpPr>
      <p:grpSpPr>
        <a:xfrm>
          <a:off x="0" y="0"/>
          <a:ext cx="0" cy="0"/>
          <a:chOff x="0" y="0"/>
          <a:chExt cx="0" cy="0"/>
        </a:xfrm>
      </p:grpSpPr>
      <p:grpSp>
        <p:nvGrpSpPr>
          <p:cNvPr id="2" name="Google Shape;656;p28">
            <a:extLst>
              <a:ext uri="{FF2B5EF4-FFF2-40B4-BE49-F238E27FC236}">
                <a16:creationId xmlns:a16="http://schemas.microsoft.com/office/drawing/2014/main" id="{25E326A3-1671-AF4A-9767-9530D2B6AEDE}"/>
              </a:ext>
            </a:extLst>
          </p:cNvPr>
          <p:cNvGrpSpPr/>
          <p:nvPr/>
        </p:nvGrpSpPr>
        <p:grpSpPr>
          <a:xfrm>
            <a:off x="1358213" y="3747567"/>
            <a:ext cx="7221903" cy="5374679"/>
            <a:chOff x="1358213" y="3747567"/>
            <a:chExt cx="7221903" cy="5374679"/>
          </a:xfrm>
        </p:grpSpPr>
        <p:sp>
          <p:nvSpPr>
            <p:cNvPr id="3" name="Google Shape;657;p28">
              <a:extLst>
                <a:ext uri="{FF2B5EF4-FFF2-40B4-BE49-F238E27FC236}">
                  <a16:creationId xmlns:a16="http://schemas.microsoft.com/office/drawing/2014/main" id="{51298B01-333D-00FF-A297-B389E2F5466D}"/>
                </a:ext>
              </a:extLst>
            </p:cNvPr>
            <p:cNvSpPr txBox="1"/>
            <p:nvPr/>
          </p:nvSpPr>
          <p:spPr>
            <a:xfrm>
              <a:off x="1358213" y="3747567"/>
              <a:ext cx="6565547" cy="760204"/>
            </a:xfrm>
            <a:prstGeom prst="rect">
              <a:avLst/>
            </a:prstGeom>
            <a:noFill/>
            <a:ln cap="flat">
              <a:noFill/>
            </a:ln>
          </p:spPr>
          <p:txBody>
            <a:bodyPr vert="horz" wrap="square" lIns="0" tIns="0" rIns="0" bIns="0" anchor="t" anchorCtr="0" compatLnSpc="1">
              <a:spAutoFit/>
            </a:bodyPr>
            <a:lstStyle/>
            <a:p>
              <a:pPr marL="0" marR="0" lvl="0" indent="0" algn="l" defTabSz="914400" rtl="0" fontAlgn="auto" hangingPunct="1">
                <a:lnSpc>
                  <a:spcPct val="130000"/>
                </a:lnSpc>
                <a:spcBef>
                  <a:spcPts val="0"/>
                </a:spcBef>
                <a:spcAft>
                  <a:spcPts val="0"/>
                </a:spcAft>
                <a:buNone/>
                <a:tabLst/>
                <a:defRPr sz="1800" b="0" i="0" u="none" strike="noStrike" kern="0" cap="none" spc="0" baseline="0">
                  <a:solidFill>
                    <a:srgbClr val="000000"/>
                  </a:solidFill>
                  <a:uFillTx/>
                </a:defRPr>
              </a:pPr>
              <a:r>
                <a:rPr lang="fr-CA" sz="2400" b="1" i="0" u="none" strike="noStrike" kern="0" cap="none" spc="0" baseline="0">
                  <a:solidFill>
                    <a:srgbClr val="EBC4E1"/>
                  </a:solidFill>
                  <a:uFillTx/>
                  <a:latin typeface="Tenor Sans"/>
                  <a:ea typeface="Arial"/>
                  <a:cs typeface="Arial"/>
                </a:rPr>
                <a:t>Co-researchers</a:t>
              </a:r>
              <a:r>
                <a:rPr lang="fr-CA" sz="2400" b="1" i="0" u="none" strike="noStrike" kern="0" cap="none" spc="0" baseline="0">
                  <a:solidFill>
                    <a:srgbClr val="0B1320"/>
                  </a:solidFill>
                  <a:uFillTx/>
                  <a:latin typeface="Playfair Display Black"/>
                  <a:ea typeface="Arial"/>
                  <a:cs typeface="Arial"/>
                </a:rPr>
                <a:t> </a:t>
              </a:r>
            </a:p>
            <a:p>
              <a:pPr marL="0" marR="0" lvl="0" indent="0" algn="l" defTabSz="914400" rtl="0" fontAlgn="auto" hangingPunct="1">
                <a:lnSpc>
                  <a:spcPct val="130000"/>
                </a:lnSpc>
                <a:spcBef>
                  <a:spcPts val="0"/>
                </a:spcBef>
                <a:spcAft>
                  <a:spcPts val="0"/>
                </a:spcAft>
                <a:buNone/>
                <a:tabLst/>
                <a:defRPr sz="1800" b="0" i="0" u="none" strike="noStrike" kern="0" cap="none" spc="0" baseline="0">
                  <a:solidFill>
                    <a:srgbClr val="000000"/>
                  </a:solidFill>
                  <a:uFillTx/>
                </a:defRPr>
              </a:pPr>
              <a:endParaRPr lang="fr-CA" sz="1400" b="0" i="0" u="none" strike="noStrike" kern="0" cap="none" spc="0" baseline="0">
                <a:solidFill>
                  <a:srgbClr val="000000"/>
                </a:solidFill>
                <a:uFillTx/>
                <a:latin typeface="Arial"/>
                <a:ea typeface="Arial"/>
                <a:cs typeface="Arial"/>
              </a:endParaRPr>
            </a:p>
          </p:txBody>
        </p:sp>
        <p:sp>
          <p:nvSpPr>
            <p:cNvPr id="4" name="Google Shape;658;p28">
              <a:extLst>
                <a:ext uri="{FF2B5EF4-FFF2-40B4-BE49-F238E27FC236}">
                  <a16:creationId xmlns:a16="http://schemas.microsoft.com/office/drawing/2014/main" id="{BB0CBE94-8BA4-C6AD-25B9-6DE9165EBC68}"/>
                </a:ext>
              </a:extLst>
            </p:cNvPr>
            <p:cNvSpPr txBox="1"/>
            <p:nvPr/>
          </p:nvSpPr>
          <p:spPr>
            <a:xfrm>
              <a:off x="1378796" y="4505596"/>
              <a:ext cx="7201320" cy="4616650"/>
            </a:xfrm>
            <a:prstGeom prst="rect">
              <a:avLst/>
            </a:prstGeom>
            <a:noFill/>
            <a:ln cap="flat">
              <a:noFill/>
            </a:ln>
          </p:spPr>
          <p:txBody>
            <a:bodyPr vert="horz" wrap="square" lIns="0" tIns="0" rIns="0" bIns="0" anchor="t" anchorCtr="0" compatLnSpc="1">
              <a:spAutoFit/>
            </a:bodyPr>
            <a:lstStyle/>
            <a:p>
              <a:pPr marL="0" marR="0" lvl="0" indent="0" algn="l" defTabSz="914400" rtl="0" fontAlgn="auto" hangingPunct="1">
                <a:lnSpc>
                  <a:spcPct val="100000"/>
                </a:lnSpc>
                <a:spcBef>
                  <a:spcPts val="0"/>
                </a:spcBef>
                <a:spcAft>
                  <a:spcPts val="600"/>
                </a:spcAft>
                <a:buNone/>
                <a:tabLst/>
                <a:defRPr sz="1800" b="0" i="0" u="none" strike="noStrike" kern="0" cap="none" spc="0" baseline="0">
                  <a:solidFill>
                    <a:srgbClr val="000000"/>
                  </a:solidFill>
                  <a:uFillTx/>
                </a:defRPr>
              </a:pPr>
              <a:r>
                <a:rPr lang="fr-CA" sz="2000" b="1" i="0" u="none" strike="noStrike" kern="1200" cap="none" spc="0" baseline="0">
                  <a:solidFill>
                    <a:srgbClr val="EBC4E1"/>
                  </a:solidFill>
                  <a:uFillTx/>
                  <a:latin typeface="Roboto" pitchFamily="2"/>
                  <a:ea typeface="Roboto" pitchFamily="2"/>
                  <a:cs typeface="Roboto" pitchFamily="2"/>
                </a:rPr>
                <a:t>Naima Bentayeb</a:t>
              </a:r>
              <a:r>
                <a:rPr lang="fr-CA" sz="2000" b="0" i="0" u="none" strike="noStrike" kern="1200" cap="none" spc="0" baseline="0">
                  <a:solidFill>
                    <a:srgbClr val="EBC4E1"/>
                  </a:solidFill>
                  <a:uFillTx/>
                  <a:latin typeface="Roboto" pitchFamily="2"/>
                  <a:ea typeface="Roboto" pitchFamily="2"/>
                  <a:cs typeface="Roboto" pitchFamily="2"/>
                </a:rPr>
                <a:t>, SHERPA, Université McGil</a:t>
              </a:r>
            </a:p>
            <a:p>
              <a:pPr marL="0" marR="0" lvl="0" indent="0" algn="l" defTabSz="914400" rtl="0" fontAlgn="auto" hangingPunct="1">
                <a:lnSpc>
                  <a:spcPct val="100000"/>
                </a:lnSpc>
                <a:spcBef>
                  <a:spcPts val="0"/>
                </a:spcBef>
                <a:spcAft>
                  <a:spcPts val="600"/>
                </a:spcAft>
                <a:buNone/>
                <a:tabLst/>
                <a:defRPr sz="1800" b="0" i="0" u="none" strike="noStrike" kern="0" cap="none" spc="0" baseline="0">
                  <a:solidFill>
                    <a:srgbClr val="000000"/>
                  </a:solidFill>
                  <a:uFillTx/>
                </a:defRPr>
              </a:pPr>
              <a:r>
                <a:rPr lang="fr-CA" sz="2000" b="1" i="0" u="none" strike="noStrike" kern="1200" cap="none" spc="0" baseline="0">
                  <a:solidFill>
                    <a:srgbClr val="EBC4E1"/>
                  </a:solidFill>
                  <a:uFillTx/>
                  <a:latin typeface="Roboto" pitchFamily="2"/>
                  <a:ea typeface="Roboto" pitchFamily="2"/>
                  <a:cs typeface="Roboto" pitchFamily="2"/>
                </a:rPr>
                <a:t>Sue-Ann MacDonald</a:t>
              </a:r>
              <a:r>
                <a:rPr lang="fr-CA" sz="2000" b="0" i="0" u="none" strike="noStrike" kern="1200" cap="none" spc="0" baseline="0">
                  <a:solidFill>
                    <a:srgbClr val="EBC4E1"/>
                  </a:solidFill>
                  <a:uFillTx/>
                  <a:latin typeface="Roboto" pitchFamily="2"/>
                  <a:ea typeface="Roboto" pitchFamily="2"/>
                  <a:cs typeface="Roboto" pitchFamily="2"/>
                </a:rPr>
                <a:t>, Université de Montréal</a:t>
              </a:r>
            </a:p>
            <a:p>
              <a:pPr marL="0" marR="0" lvl="0" indent="0" algn="l" defTabSz="914400" rtl="0" fontAlgn="auto" hangingPunct="1">
                <a:lnSpc>
                  <a:spcPct val="100000"/>
                </a:lnSpc>
                <a:spcBef>
                  <a:spcPts val="0"/>
                </a:spcBef>
                <a:spcAft>
                  <a:spcPts val="600"/>
                </a:spcAft>
                <a:buNone/>
                <a:tabLst/>
                <a:defRPr sz="1800" b="0" i="0" u="none" strike="noStrike" kern="0" cap="none" spc="0" baseline="0">
                  <a:solidFill>
                    <a:srgbClr val="000000"/>
                  </a:solidFill>
                  <a:uFillTx/>
                </a:defRPr>
              </a:pPr>
              <a:r>
                <a:rPr lang="en-CA" sz="2000" b="1" i="0" u="none" strike="noStrike" kern="1200" cap="none" spc="0" baseline="0">
                  <a:solidFill>
                    <a:srgbClr val="EBC4E1"/>
                  </a:solidFill>
                  <a:uFillTx/>
                  <a:latin typeface="Roboto" pitchFamily="2"/>
                  <a:ea typeface="Roboto" pitchFamily="2"/>
                  <a:cs typeface="Roboto" pitchFamily="2"/>
                </a:rPr>
                <a:t>Barbara Anne Fallon</a:t>
              </a:r>
              <a:r>
                <a:rPr lang="en-CA" sz="2000" b="0" i="0" u="none" strike="noStrike" kern="1200" cap="none" spc="0" baseline="0">
                  <a:solidFill>
                    <a:srgbClr val="EBC4E1"/>
                  </a:solidFill>
                  <a:uFillTx/>
                  <a:latin typeface="Roboto" pitchFamily="2"/>
                  <a:ea typeface="Roboto" pitchFamily="2"/>
                  <a:cs typeface="Roboto" pitchFamily="2"/>
                </a:rPr>
                <a:t>, University of Toronto</a:t>
              </a:r>
              <a:endParaRPr lang="fr-CA" sz="2000" b="0" i="0" u="none" strike="noStrike" kern="1200" cap="none" spc="0" baseline="0">
                <a:solidFill>
                  <a:srgbClr val="EBC4E1"/>
                </a:solidFill>
                <a:uFillTx/>
                <a:latin typeface="Roboto" pitchFamily="2"/>
                <a:ea typeface="Roboto" pitchFamily="2"/>
                <a:cs typeface="Roboto" pitchFamily="2"/>
              </a:endParaRPr>
            </a:p>
            <a:p>
              <a:pPr marL="180337" marR="0" lvl="0" indent="-180337" algn="just" defTabSz="914400" rtl="0" fontAlgn="auto" hangingPunct="1">
                <a:lnSpc>
                  <a:spcPct val="100000"/>
                </a:lnSpc>
                <a:spcBef>
                  <a:spcPts val="0"/>
                </a:spcBef>
                <a:spcAft>
                  <a:spcPts val="600"/>
                </a:spcAft>
                <a:buNone/>
                <a:tabLst/>
                <a:defRPr sz="1800" b="0" i="0" u="none" strike="noStrike" kern="0" cap="none" spc="0" baseline="0">
                  <a:solidFill>
                    <a:srgbClr val="000000"/>
                  </a:solidFill>
                  <a:uFillTx/>
                </a:defRPr>
              </a:pPr>
              <a:r>
                <a:rPr lang="fr-CA" sz="2000" b="1" i="0" u="none" strike="noStrike" kern="1200" cap="none" spc="0" baseline="0">
                  <a:solidFill>
                    <a:srgbClr val="EBC4E1"/>
                  </a:solidFill>
                  <a:uFillTx/>
                  <a:latin typeface="Roboto" pitchFamily="2"/>
                  <a:ea typeface="Roboto" pitchFamily="2"/>
                  <a:cs typeface="Roboto" pitchFamily="2"/>
                </a:rPr>
                <a:t>Rosita Vargas Diaz</a:t>
              </a:r>
              <a:r>
                <a:rPr lang="fr-CA" sz="2000" b="0" i="0" u="none" strike="noStrike" kern="1200" cap="none" spc="0" baseline="0">
                  <a:solidFill>
                    <a:srgbClr val="EBC4E1"/>
                  </a:solidFill>
                  <a:uFillTx/>
                  <a:latin typeface="Roboto" pitchFamily="2"/>
                  <a:ea typeface="Roboto" pitchFamily="2"/>
                  <a:cs typeface="Roboto" pitchFamily="2"/>
                </a:rPr>
                <a:t>, Université Laval</a:t>
              </a:r>
            </a:p>
            <a:p>
              <a:pPr marL="180337" marR="0" lvl="0" indent="-180337" algn="just" defTabSz="914400" rtl="0" fontAlgn="auto" hangingPunct="1">
                <a:lnSpc>
                  <a:spcPct val="100000"/>
                </a:lnSpc>
                <a:spcBef>
                  <a:spcPts val="0"/>
                </a:spcBef>
                <a:spcAft>
                  <a:spcPts val="600"/>
                </a:spcAft>
                <a:buNone/>
                <a:tabLst/>
                <a:defRPr sz="1800" b="0" i="0" u="none" strike="noStrike" kern="0" cap="none" spc="0" baseline="0">
                  <a:solidFill>
                    <a:srgbClr val="000000"/>
                  </a:solidFill>
                  <a:uFillTx/>
                </a:defRPr>
              </a:pPr>
              <a:r>
                <a:rPr lang="en-CA" sz="2000" b="1" i="0" u="none" strike="noStrike" kern="1200" cap="none" spc="0" baseline="0">
                  <a:solidFill>
                    <a:srgbClr val="EBC4E1"/>
                  </a:solidFill>
                  <a:uFillTx/>
                  <a:latin typeface="Roboto" pitchFamily="2"/>
                  <a:ea typeface="Roboto" pitchFamily="2"/>
                  <a:cs typeface="Roboto" pitchFamily="2"/>
                </a:rPr>
                <a:t>Amal Abdel-Baki</a:t>
              </a:r>
              <a:r>
                <a:rPr lang="en-CA" sz="2000" b="0" i="0" u="none" strike="noStrike" kern="1200" cap="none" spc="0" baseline="0">
                  <a:solidFill>
                    <a:srgbClr val="EBC4E1"/>
                  </a:solidFill>
                  <a:uFillTx/>
                  <a:latin typeface="Roboto" pitchFamily="2"/>
                  <a:ea typeface="Roboto" pitchFamily="2"/>
                  <a:cs typeface="Roboto" pitchFamily="2"/>
                </a:rPr>
                <a:t>, CHUM</a:t>
              </a:r>
              <a:endParaRPr lang="fr-CA" sz="2000" b="0" i="0" u="none" strike="noStrike" kern="1200" cap="none" spc="0" baseline="0">
                <a:solidFill>
                  <a:srgbClr val="EBC4E1"/>
                </a:solidFill>
                <a:uFillTx/>
                <a:latin typeface="Roboto" pitchFamily="2"/>
                <a:ea typeface="Roboto" pitchFamily="2"/>
                <a:cs typeface="Roboto" pitchFamily="2"/>
              </a:endParaRPr>
            </a:p>
            <a:p>
              <a:pPr marL="0" marR="0" lvl="0" indent="0" algn="just" defTabSz="914400" rtl="0" fontAlgn="auto" hangingPunct="1">
                <a:lnSpc>
                  <a:spcPct val="100000"/>
                </a:lnSpc>
                <a:spcBef>
                  <a:spcPts val="0"/>
                </a:spcBef>
                <a:spcAft>
                  <a:spcPts val="600"/>
                </a:spcAft>
                <a:buNone/>
                <a:tabLst/>
                <a:defRPr sz="1800" b="0" i="0" u="none" strike="noStrike" kern="0" cap="none" spc="0" baseline="0">
                  <a:solidFill>
                    <a:srgbClr val="000000"/>
                  </a:solidFill>
                  <a:uFillTx/>
                </a:defRPr>
              </a:pPr>
              <a:r>
                <a:rPr lang="en-CA" sz="2000" b="1" i="0" u="none" strike="noStrike" kern="1200" cap="none" spc="0" baseline="0">
                  <a:solidFill>
                    <a:srgbClr val="EBC4E1"/>
                  </a:solidFill>
                  <a:uFillTx/>
                  <a:latin typeface="Roboto" pitchFamily="2"/>
                  <a:ea typeface="Roboto" pitchFamily="2"/>
                  <a:cs typeface="Roboto" pitchFamily="2"/>
                </a:rPr>
                <a:t>Delphine Collin-Vezina</a:t>
              </a:r>
              <a:r>
                <a:rPr lang="en-CA" sz="2000" b="0" i="0" u="none" strike="noStrike" kern="1200" cap="none" spc="0" baseline="0">
                  <a:solidFill>
                    <a:srgbClr val="EBC4E1"/>
                  </a:solidFill>
                  <a:uFillTx/>
                  <a:latin typeface="Roboto" pitchFamily="2"/>
                  <a:ea typeface="Roboto" pitchFamily="2"/>
                  <a:cs typeface="Roboto" pitchFamily="2"/>
                </a:rPr>
                <a:t>, McGill University</a:t>
              </a:r>
              <a:endParaRPr lang="fr-CA" sz="2000" b="0" i="0" u="none" strike="noStrike" kern="1200" cap="none" spc="0" baseline="0">
                <a:solidFill>
                  <a:srgbClr val="EBC4E1"/>
                </a:solidFill>
                <a:uFillTx/>
                <a:latin typeface="Roboto" pitchFamily="2"/>
                <a:ea typeface="Roboto" pitchFamily="2"/>
                <a:cs typeface="Roboto" pitchFamily="2"/>
              </a:endParaRPr>
            </a:p>
            <a:p>
              <a:pPr marL="0" marR="0" lvl="0" indent="0" algn="just" defTabSz="914400" rtl="0" fontAlgn="auto" hangingPunct="1">
                <a:lnSpc>
                  <a:spcPct val="100000"/>
                </a:lnSpc>
                <a:spcBef>
                  <a:spcPts val="0"/>
                </a:spcBef>
                <a:spcAft>
                  <a:spcPts val="600"/>
                </a:spcAft>
                <a:buNone/>
                <a:tabLst/>
                <a:defRPr sz="1800" b="0" i="0" u="none" strike="noStrike" kern="0" cap="none" spc="0" baseline="0">
                  <a:solidFill>
                    <a:srgbClr val="000000"/>
                  </a:solidFill>
                  <a:uFillTx/>
                </a:defRPr>
              </a:pPr>
              <a:r>
                <a:rPr lang="en-CA" sz="2000" b="1" i="0" u="none" strike="noStrike" kern="1200" cap="none" spc="0" baseline="0">
                  <a:solidFill>
                    <a:srgbClr val="EBC4E1"/>
                  </a:solidFill>
                  <a:uFillTx/>
                  <a:latin typeface="Roboto" pitchFamily="2"/>
                  <a:ea typeface="Roboto" pitchFamily="2"/>
                  <a:cs typeface="Roboto" pitchFamily="2"/>
                </a:rPr>
                <a:t>Skye Barbic</a:t>
              </a:r>
              <a:r>
                <a:rPr lang="en-CA" sz="2000" b="0" i="0" u="none" strike="noStrike" kern="1200" cap="none" spc="0" baseline="0">
                  <a:solidFill>
                    <a:srgbClr val="EBC4E1"/>
                  </a:solidFill>
                  <a:uFillTx/>
                  <a:latin typeface="Roboto" pitchFamily="2"/>
                  <a:ea typeface="Roboto" pitchFamily="2"/>
                  <a:cs typeface="Roboto" pitchFamily="2"/>
                </a:rPr>
                <a:t>, UBC</a:t>
              </a:r>
              <a:endParaRPr lang="fr-CA" sz="2000" b="0" i="0" u="none" strike="noStrike" kern="1200" cap="none" spc="0" baseline="0">
                <a:solidFill>
                  <a:srgbClr val="EBC4E1"/>
                </a:solidFill>
                <a:uFillTx/>
                <a:latin typeface="Roboto" pitchFamily="2"/>
                <a:ea typeface="Roboto" pitchFamily="2"/>
                <a:cs typeface="Roboto" pitchFamily="2"/>
              </a:endParaRPr>
            </a:p>
            <a:p>
              <a:pPr marL="0" marR="0" lvl="0" indent="0" algn="just" defTabSz="914400" rtl="0" fontAlgn="auto" hangingPunct="1">
                <a:lnSpc>
                  <a:spcPct val="100000"/>
                </a:lnSpc>
                <a:spcBef>
                  <a:spcPts val="0"/>
                </a:spcBef>
                <a:spcAft>
                  <a:spcPts val="600"/>
                </a:spcAft>
                <a:buNone/>
                <a:tabLst/>
                <a:defRPr sz="1800" b="0" i="0" u="none" strike="noStrike" kern="0" cap="none" spc="0" baseline="0">
                  <a:solidFill>
                    <a:srgbClr val="000000"/>
                  </a:solidFill>
                  <a:uFillTx/>
                </a:defRPr>
              </a:pPr>
              <a:r>
                <a:rPr lang="en-CA" sz="2000" b="1" i="0" u="none" strike="noStrike" kern="1200" cap="none" spc="0" baseline="0">
                  <a:solidFill>
                    <a:srgbClr val="EBC4E1"/>
                  </a:solidFill>
                  <a:uFillTx/>
                  <a:latin typeface="Roboto" pitchFamily="2"/>
                  <a:ea typeface="Roboto" pitchFamily="2"/>
                  <a:cs typeface="Roboto" pitchFamily="2"/>
                </a:rPr>
                <a:t>Gina Dimitropoulos</a:t>
              </a:r>
              <a:r>
                <a:rPr lang="en-CA" sz="2000" b="0" i="0" u="none" strike="noStrike" kern="1200" cap="none" spc="0" baseline="0">
                  <a:solidFill>
                    <a:srgbClr val="EBC4E1"/>
                  </a:solidFill>
                  <a:uFillTx/>
                  <a:latin typeface="Roboto" pitchFamily="2"/>
                  <a:ea typeface="Roboto" pitchFamily="2"/>
                  <a:cs typeface="Roboto" pitchFamily="2"/>
                </a:rPr>
                <a:t>, University of Calgary</a:t>
              </a:r>
              <a:endParaRPr lang="fr-CA" sz="2000" b="0" i="0" u="none" strike="noStrike" kern="1200" cap="none" spc="0" baseline="0">
                <a:solidFill>
                  <a:srgbClr val="EBC4E1"/>
                </a:solidFill>
                <a:uFillTx/>
                <a:latin typeface="Roboto" pitchFamily="2"/>
                <a:ea typeface="Roboto" pitchFamily="2"/>
                <a:cs typeface="Roboto" pitchFamily="2"/>
              </a:endParaRPr>
            </a:p>
            <a:p>
              <a:pPr marL="0" marR="0" lvl="0" indent="0" algn="just" defTabSz="914400" rtl="0" fontAlgn="auto" hangingPunct="1">
                <a:lnSpc>
                  <a:spcPct val="100000"/>
                </a:lnSpc>
                <a:spcBef>
                  <a:spcPts val="0"/>
                </a:spcBef>
                <a:spcAft>
                  <a:spcPts val="600"/>
                </a:spcAft>
                <a:buNone/>
                <a:tabLst/>
                <a:defRPr sz="1800" b="0" i="0" u="none" strike="noStrike" kern="0" cap="none" spc="0" baseline="0">
                  <a:solidFill>
                    <a:srgbClr val="000000"/>
                  </a:solidFill>
                  <a:uFillTx/>
                </a:defRPr>
              </a:pPr>
              <a:r>
                <a:rPr lang="en-CA" sz="2000" b="1" i="0" u="none" strike="noStrike" kern="1200" cap="none" spc="0" baseline="0">
                  <a:solidFill>
                    <a:srgbClr val="EBC4E1"/>
                  </a:solidFill>
                  <a:uFillTx/>
                  <a:latin typeface="Roboto" pitchFamily="2"/>
                  <a:ea typeface="Roboto" pitchFamily="2"/>
                  <a:cs typeface="Roboto" pitchFamily="2"/>
                </a:rPr>
                <a:t>Jo Henderson</a:t>
              </a:r>
              <a:r>
                <a:rPr lang="en-CA" sz="2000" b="0" i="0" u="none" strike="noStrike" kern="1200" cap="none" spc="0" baseline="0">
                  <a:solidFill>
                    <a:srgbClr val="EBC4E1"/>
                  </a:solidFill>
                  <a:uFillTx/>
                  <a:latin typeface="Roboto" pitchFamily="2"/>
                  <a:ea typeface="Roboto" pitchFamily="2"/>
                  <a:cs typeface="Roboto" pitchFamily="2"/>
                </a:rPr>
                <a:t>, Centre for Addiction and Mental Health</a:t>
              </a:r>
              <a:endParaRPr lang="fr-CA" sz="2000" b="0" i="0" u="none" strike="noStrike" kern="1200" cap="none" spc="0" baseline="0">
                <a:solidFill>
                  <a:srgbClr val="EBC4E1"/>
                </a:solidFill>
                <a:uFillTx/>
                <a:latin typeface="Roboto" pitchFamily="2"/>
                <a:ea typeface="Roboto" pitchFamily="2"/>
                <a:cs typeface="Roboto" pitchFamily="2"/>
              </a:endParaRPr>
            </a:p>
            <a:p>
              <a:pPr marL="0" marR="0" lvl="0" indent="0" algn="just" defTabSz="914400" rtl="0" fontAlgn="auto" hangingPunct="1">
                <a:lnSpc>
                  <a:spcPct val="100000"/>
                </a:lnSpc>
                <a:spcBef>
                  <a:spcPts val="0"/>
                </a:spcBef>
                <a:spcAft>
                  <a:spcPts val="600"/>
                </a:spcAft>
                <a:buNone/>
                <a:tabLst/>
                <a:defRPr sz="1800" b="0" i="0" u="none" strike="noStrike" kern="0" cap="none" spc="0" baseline="0">
                  <a:solidFill>
                    <a:srgbClr val="000000"/>
                  </a:solidFill>
                  <a:uFillTx/>
                </a:defRPr>
              </a:pPr>
              <a:r>
                <a:rPr lang="fr-CA" sz="2000" b="1" i="0" u="none" strike="noStrike" kern="1200" cap="none" spc="0" baseline="0">
                  <a:solidFill>
                    <a:srgbClr val="EBC4E1"/>
                  </a:solidFill>
                  <a:uFillTx/>
                  <a:latin typeface="Roboto" pitchFamily="2"/>
                  <a:ea typeface="Roboto" pitchFamily="2"/>
                  <a:cs typeface="Roboto" pitchFamily="2"/>
                </a:rPr>
                <a:t>Rosemary Carlton</a:t>
              </a:r>
              <a:r>
                <a:rPr lang="fr-CA" sz="2000" b="0" i="0" u="none" strike="noStrike" kern="1200" cap="none" spc="0" baseline="0">
                  <a:solidFill>
                    <a:srgbClr val="EBC4E1"/>
                  </a:solidFill>
                  <a:uFillTx/>
                  <a:latin typeface="Roboto" pitchFamily="2"/>
                  <a:ea typeface="Roboto" pitchFamily="2"/>
                  <a:cs typeface="Roboto" pitchFamily="2"/>
                </a:rPr>
                <a:t>, Université de Montréal</a:t>
              </a:r>
            </a:p>
            <a:p>
              <a:pPr marL="0" marR="0" lvl="0" indent="0" algn="just" defTabSz="914400" rtl="0" fontAlgn="auto" hangingPunct="1">
                <a:lnSpc>
                  <a:spcPct val="100000"/>
                </a:lnSpc>
                <a:spcBef>
                  <a:spcPts val="0"/>
                </a:spcBef>
                <a:spcAft>
                  <a:spcPts val="600"/>
                </a:spcAft>
                <a:buNone/>
                <a:tabLst/>
                <a:defRPr sz="1800" b="0" i="0" u="none" strike="noStrike" kern="0" cap="none" spc="0" baseline="0">
                  <a:solidFill>
                    <a:srgbClr val="000000"/>
                  </a:solidFill>
                  <a:uFillTx/>
                </a:defRPr>
              </a:pPr>
              <a:r>
                <a:rPr lang="fr-CA" sz="2000" b="1" i="0" u="none" strike="noStrike" kern="1200" cap="none" spc="0" baseline="0">
                  <a:solidFill>
                    <a:srgbClr val="EBC4E1"/>
                  </a:solidFill>
                  <a:uFillTx/>
                  <a:latin typeface="Roboto" pitchFamily="2"/>
                  <a:ea typeface="Roboto" pitchFamily="2"/>
                  <a:cs typeface="Roboto" pitchFamily="2"/>
                </a:rPr>
                <a:t>Julie Noël</a:t>
              </a:r>
              <a:r>
                <a:rPr lang="fr-CA" sz="2000" b="0" i="0" u="none" strike="noStrike" kern="1200" cap="none" spc="0" baseline="0">
                  <a:solidFill>
                    <a:srgbClr val="EBC4E1"/>
                  </a:solidFill>
                  <a:uFillTx/>
                  <a:latin typeface="Roboto" pitchFamily="2"/>
                  <a:ea typeface="Roboto" pitchFamily="2"/>
                  <a:cs typeface="Roboto" pitchFamily="2"/>
                </a:rPr>
                <a:t>, Université de Sherbrooke</a:t>
              </a:r>
            </a:p>
            <a:p>
              <a:pPr marL="0" marR="0" lvl="0" indent="0" algn="just" defTabSz="914400" rtl="0" fontAlgn="auto" hangingPunct="1">
                <a:lnSpc>
                  <a:spcPct val="100000"/>
                </a:lnSpc>
                <a:spcBef>
                  <a:spcPts val="0"/>
                </a:spcBef>
                <a:spcAft>
                  <a:spcPts val="600"/>
                </a:spcAft>
                <a:buNone/>
                <a:tabLst/>
                <a:defRPr sz="1800" b="0" i="0" u="none" strike="noStrike" kern="0" cap="none" spc="0" baseline="0">
                  <a:solidFill>
                    <a:srgbClr val="000000"/>
                  </a:solidFill>
                  <a:uFillTx/>
                </a:defRPr>
              </a:pPr>
              <a:r>
                <a:rPr lang="en-CA" sz="2000" b="1" i="0" u="none" strike="noStrike" kern="1200" cap="none" spc="0" baseline="0">
                  <a:solidFill>
                    <a:srgbClr val="EBC4E1"/>
                  </a:solidFill>
                  <a:uFillTx/>
                  <a:latin typeface="Roboto" pitchFamily="2"/>
                  <a:ea typeface="Roboto" pitchFamily="2"/>
                  <a:cs typeface="Roboto" pitchFamily="2"/>
                </a:rPr>
                <a:t>Melissa Kimber, </a:t>
              </a:r>
              <a:r>
                <a:rPr lang="en-CA" sz="2000" b="0" i="0" u="none" strike="noStrike" kern="1200" cap="none" spc="0" baseline="0">
                  <a:solidFill>
                    <a:srgbClr val="EBC4E1"/>
                  </a:solidFill>
                  <a:uFillTx/>
                  <a:latin typeface="Roboto" pitchFamily="2"/>
                  <a:ea typeface="Roboto" pitchFamily="2"/>
                  <a:cs typeface="Roboto" pitchFamily="2"/>
                </a:rPr>
                <a:t>MacMaster University</a:t>
              </a:r>
              <a:endParaRPr lang="fr-CA" sz="2000" b="0" i="0" u="none" strike="noStrike" kern="1200" cap="none" spc="0" baseline="0">
                <a:solidFill>
                  <a:srgbClr val="EBC4E1"/>
                </a:solidFill>
                <a:uFillTx/>
                <a:latin typeface="Roboto" pitchFamily="2"/>
                <a:ea typeface="Roboto" pitchFamily="2"/>
                <a:cs typeface="Roboto" pitchFamily="2"/>
              </a:endParaRPr>
            </a:p>
          </p:txBody>
        </p:sp>
      </p:grpSp>
      <p:grpSp>
        <p:nvGrpSpPr>
          <p:cNvPr id="5" name="Groupe 4">
            <a:extLst>
              <a:ext uri="{FF2B5EF4-FFF2-40B4-BE49-F238E27FC236}">
                <a16:creationId xmlns:a16="http://schemas.microsoft.com/office/drawing/2014/main" id="{ADBE5571-2A2B-6013-D1E1-0A11C16EC338}"/>
              </a:ext>
            </a:extLst>
          </p:cNvPr>
          <p:cNvGrpSpPr/>
          <p:nvPr/>
        </p:nvGrpSpPr>
        <p:grpSpPr>
          <a:xfrm>
            <a:off x="9707886" y="3769906"/>
            <a:ext cx="7321765" cy="5463073"/>
            <a:chOff x="9353918" y="3050420"/>
            <a:chExt cx="7321765" cy="5463073"/>
          </a:xfrm>
        </p:grpSpPr>
        <p:sp>
          <p:nvSpPr>
            <p:cNvPr id="6" name="Google Shape;651;p28">
              <a:extLst>
                <a:ext uri="{FF2B5EF4-FFF2-40B4-BE49-F238E27FC236}">
                  <a16:creationId xmlns:a16="http://schemas.microsoft.com/office/drawing/2014/main" id="{A81E1045-B6D1-CD97-3483-B0D5806C2200}"/>
                </a:ext>
              </a:extLst>
            </p:cNvPr>
            <p:cNvSpPr/>
            <p:nvPr/>
          </p:nvSpPr>
          <p:spPr>
            <a:xfrm>
              <a:off x="9353918" y="3050420"/>
              <a:ext cx="7321765" cy="5460495"/>
            </a:xfrm>
            <a:custGeom>
              <a:avLst/>
              <a:gdLst>
                <a:gd name="f0" fmla="val w"/>
                <a:gd name="f1" fmla="val h"/>
                <a:gd name="f2" fmla="val 0"/>
                <a:gd name="f3" fmla="val 1490774"/>
                <a:gd name="f4" fmla="val 1419689"/>
                <a:gd name="f5" fmla="val 65653"/>
                <a:gd name="f6" fmla="val 1425121"/>
                <a:gd name="f7" fmla="val 1461380"/>
                <a:gd name="f8" fmla="val 29394"/>
                <a:gd name="f9" fmla="val 1354036"/>
                <a:gd name="f10" fmla="val 1390295"/>
                <a:gd name="f11" fmla="*/ f0 1 1490774"/>
                <a:gd name="f12" fmla="*/ f1 1 1419689"/>
                <a:gd name="f13" fmla="val f2"/>
                <a:gd name="f14" fmla="val f3"/>
                <a:gd name="f15" fmla="val f4"/>
                <a:gd name="f16" fmla="+- f15 0 f13"/>
                <a:gd name="f17" fmla="+- f14 0 f13"/>
                <a:gd name="f18" fmla="*/ f17 1 1490774"/>
                <a:gd name="f19" fmla="*/ f16 1 1419689"/>
                <a:gd name="f20" fmla="*/ f13 1 f18"/>
                <a:gd name="f21" fmla="*/ f14 1 f18"/>
                <a:gd name="f22" fmla="*/ f13 1 f19"/>
                <a:gd name="f23" fmla="*/ f15 1 f19"/>
                <a:gd name="f24" fmla="*/ f20 f11 1"/>
                <a:gd name="f25" fmla="*/ f21 f11 1"/>
                <a:gd name="f26" fmla="*/ f23 f12 1"/>
                <a:gd name="f27" fmla="*/ f22 f12 1"/>
              </a:gdLst>
              <a:ahLst/>
              <a:cxnLst>
                <a:cxn ang="3cd4">
                  <a:pos x="hc" y="t"/>
                </a:cxn>
                <a:cxn ang="0">
                  <a:pos x="r" y="vc"/>
                </a:cxn>
                <a:cxn ang="cd4">
                  <a:pos x="hc" y="b"/>
                </a:cxn>
                <a:cxn ang="cd2">
                  <a:pos x="l" y="vc"/>
                </a:cxn>
              </a:cxnLst>
              <a:rect l="f24" t="f27" r="f25" b="f26"/>
              <a:pathLst>
                <a:path w="1490774" h="1419689">
                  <a:moveTo>
                    <a:pt x="f5" y="f2"/>
                  </a:moveTo>
                  <a:lnTo>
                    <a:pt x="f6" y="f2"/>
                  </a:lnTo>
                  <a:cubicBezTo>
                    <a:pt x="f7" y="f2"/>
                    <a:pt x="f3" y="f8"/>
                    <a:pt x="f3" y="f5"/>
                  </a:cubicBezTo>
                  <a:lnTo>
                    <a:pt x="f3" y="f9"/>
                  </a:lnTo>
                  <a:cubicBezTo>
                    <a:pt x="f3" y="f10"/>
                    <a:pt x="f7" y="f4"/>
                    <a:pt x="f6" y="f4"/>
                  </a:cubicBezTo>
                  <a:lnTo>
                    <a:pt x="f5" y="f4"/>
                  </a:lnTo>
                  <a:cubicBezTo>
                    <a:pt x="f8" y="f4"/>
                    <a:pt x="f2" y="f10"/>
                    <a:pt x="f2" y="f9"/>
                  </a:cubicBezTo>
                  <a:lnTo>
                    <a:pt x="f2" y="f5"/>
                  </a:lnTo>
                  <a:cubicBezTo>
                    <a:pt x="f2" y="f8"/>
                    <a:pt x="f8" y="f2"/>
                    <a:pt x="f5" y="f2"/>
                  </a:cubicBezTo>
                  <a:close/>
                </a:path>
              </a:pathLst>
            </a:custGeom>
            <a:solidFill>
              <a:srgbClr val="000000">
                <a:alpha val="0"/>
              </a:srgbClr>
            </a:solidFill>
            <a:ln w="38103" cap="flat">
              <a:solidFill>
                <a:srgbClr val="EBC4E1"/>
              </a:solidFill>
              <a:prstDash val="solid"/>
              <a:round/>
            </a:ln>
          </p:spPr>
          <p:txBody>
            <a:bodyPr vert="horz" wrap="square" lIns="91421" tIns="91421" rIns="91421" bIns="91421" anchor="ctr"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CA" sz="1400" b="0" i="0" u="none" strike="noStrike" kern="0" cap="none" spc="0" baseline="0">
                <a:solidFill>
                  <a:srgbClr val="000000"/>
                </a:solidFill>
                <a:uFillTx/>
                <a:latin typeface="Arial"/>
                <a:ea typeface="Arial"/>
                <a:cs typeface="Arial"/>
              </a:endParaRPr>
            </a:p>
          </p:txBody>
        </p:sp>
        <p:grpSp>
          <p:nvGrpSpPr>
            <p:cNvPr id="7" name="Google Shape;660;p28">
              <a:extLst>
                <a:ext uri="{FF2B5EF4-FFF2-40B4-BE49-F238E27FC236}">
                  <a16:creationId xmlns:a16="http://schemas.microsoft.com/office/drawing/2014/main" id="{33433841-BEDB-39DC-5494-AE43042E4C91}"/>
                </a:ext>
              </a:extLst>
            </p:cNvPr>
            <p:cNvGrpSpPr/>
            <p:nvPr/>
          </p:nvGrpSpPr>
          <p:grpSpPr>
            <a:xfrm>
              <a:off x="9545083" y="3255401"/>
              <a:ext cx="7130600" cy="5258092"/>
              <a:chOff x="9545083" y="3255401"/>
              <a:chExt cx="7130600" cy="5258092"/>
            </a:xfrm>
          </p:grpSpPr>
          <p:sp>
            <p:nvSpPr>
              <p:cNvPr id="8" name="Google Shape;661;p28">
                <a:extLst>
                  <a:ext uri="{FF2B5EF4-FFF2-40B4-BE49-F238E27FC236}">
                    <a16:creationId xmlns:a16="http://schemas.microsoft.com/office/drawing/2014/main" id="{D653B66B-6A6B-DCEA-3E80-749B2032F6E1}"/>
                  </a:ext>
                </a:extLst>
              </p:cNvPr>
              <p:cNvSpPr txBox="1"/>
              <p:nvPr/>
            </p:nvSpPr>
            <p:spPr>
              <a:xfrm>
                <a:off x="9545083" y="3255401"/>
                <a:ext cx="6959269" cy="369335"/>
              </a:xfrm>
              <a:prstGeom prst="rect">
                <a:avLst/>
              </a:prstGeom>
              <a:noFill/>
              <a:ln cap="flat">
                <a:noFill/>
              </a:ln>
            </p:spPr>
            <p:txBody>
              <a:bodyPr vert="horz" wrap="square" lIns="0" tIns="0" rIns="0" bIns="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CA" sz="2400" b="1" i="0" u="none" strike="noStrike" kern="0" cap="none" spc="0" baseline="0">
                    <a:solidFill>
                      <a:srgbClr val="EBC4E1"/>
                    </a:solidFill>
                    <a:uFillTx/>
                    <a:latin typeface="Tenor Sans"/>
                    <a:ea typeface="Arial"/>
                    <a:cs typeface="Arial"/>
                  </a:rPr>
                  <a:t>Collaborateurs &amp; utilisateurs de connaissances</a:t>
                </a:r>
              </a:p>
            </p:txBody>
          </p:sp>
          <p:sp>
            <p:nvSpPr>
              <p:cNvPr id="9" name="Google Shape;662;p28">
                <a:extLst>
                  <a:ext uri="{FF2B5EF4-FFF2-40B4-BE49-F238E27FC236}">
                    <a16:creationId xmlns:a16="http://schemas.microsoft.com/office/drawing/2014/main" id="{262773D3-D2BA-7EAA-4687-C539C2EBE3FF}"/>
                  </a:ext>
                </a:extLst>
              </p:cNvPr>
              <p:cNvSpPr txBox="1"/>
              <p:nvPr/>
            </p:nvSpPr>
            <p:spPr>
              <a:xfrm>
                <a:off x="9565666" y="3973790"/>
                <a:ext cx="7110017" cy="4539703"/>
              </a:xfrm>
              <a:prstGeom prst="rect">
                <a:avLst/>
              </a:prstGeom>
              <a:noFill/>
              <a:ln cap="flat">
                <a:noFill/>
              </a:ln>
            </p:spPr>
            <p:txBody>
              <a:bodyPr vert="horz" wrap="square" lIns="0" tIns="0" rIns="0" bIns="0" anchor="t" anchorCtr="0" compatLnSpc="1">
                <a:spAutoFit/>
              </a:bodyPr>
              <a:lstStyle/>
              <a:p>
                <a:pPr marL="0" marR="0" lvl="0" indent="0" algn="just" defTabSz="914400" rtl="0" fontAlgn="auto" hangingPunct="1">
                  <a:lnSpc>
                    <a:spcPct val="100000"/>
                  </a:lnSpc>
                  <a:spcBef>
                    <a:spcPts val="0"/>
                  </a:spcBef>
                  <a:spcAft>
                    <a:spcPts val="600"/>
                  </a:spcAft>
                  <a:buNone/>
                  <a:tabLst/>
                  <a:defRPr sz="1800" b="0" i="0" u="none" strike="noStrike" kern="0" cap="none" spc="0" baseline="0">
                    <a:solidFill>
                      <a:srgbClr val="000000"/>
                    </a:solidFill>
                    <a:uFillTx/>
                  </a:defRPr>
                </a:pPr>
                <a:r>
                  <a:rPr lang="fr-CA" sz="2000" b="1" i="0" u="none" strike="noStrike" kern="1200" cap="none" spc="0" baseline="0" dirty="0">
                    <a:solidFill>
                      <a:srgbClr val="EBC4E1"/>
                    </a:solidFill>
                    <a:uFillTx/>
                    <a:latin typeface="Roboto" pitchFamily="2"/>
                    <a:ea typeface="Roboto" pitchFamily="2"/>
                    <a:cs typeface="Roboto" pitchFamily="2"/>
                  </a:rPr>
                  <a:t>Ina </a:t>
                </a:r>
                <a:r>
                  <a:rPr lang="fr-CA" sz="2000" b="1" i="0" u="none" strike="noStrike" kern="1200" cap="none" spc="0" baseline="0" dirty="0" err="1">
                    <a:solidFill>
                      <a:srgbClr val="EBC4E1"/>
                    </a:solidFill>
                    <a:uFillTx/>
                    <a:latin typeface="Roboto" pitchFamily="2"/>
                    <a:ea typeface="Roboto" pitchFamily="2"/>
                    <a:cs typeface="Roboto" pitchFamily="2"/>
                  </a:rPr>
                  <a:t>Winkelmann</a:t>
                </a:r>
                <a:r>
                  <a:rPr lang="fr-CA" sz="2000" b="0" i="0" u="none" strike="noStrike" kern="1200" cap="none" spc="0" baseline="0" dirty="0">
                    <a:solidFill>
                      <a:srgbClr val="EBC4E1"/>
                    </a:solidFill>
                    <a:uFillTx/>
                    <a:latin typeface="Roboto" pitchFamily="2"/>
                    <a:ea typeface="Roboto" pitchFamily="2"/>
                    <a:cs typeface="Roboto" pitchFamily="2"/>
                  </a:rPr>
                  <a:t>, Direction des programmes santé mentale et dépendances, CIUSSS </a:t>
                </a:r>
                <a:r>
                  <a:rPr lang="fr-CA" sz="2000" b="0" i="0" u="none" strike="noStrike" kern="1200" cap="none" spc="0" baseline="0" dirty="0" err="1">
                    <a:solidFill>
                      <a:srgbClr val="EBC4E1"/>
                    </a:solidFill>
                    <a:uFillTx/>
                    <a:latin typeface="Roboto" pitchFamily="2"/>
                    <a:ea typeface="Roboto" pitchFamily="2"/>
                    <a:cs typeface="Roboto" pitchFamily="2"/>
                  </a:rPr>
                  <a:t>del’Ouest</a:t>
                </a:r>
                <a:r>
                  <a:rPr lang="fr-CA" sz="2000" b="0" i="0" u="none" strike="noStrike" kern="1200" cap="none" spc="0" baseline="0" dirty="0">
                    <a:solidFill>
                      <a:srgbClr val="EBC4E1"/>
                    </a:solidFill>
                    <a:uFillTx/>
                    <a:latin typeface="Roboto" pitchFamily="2"/>
                    <a:ea typeface="Roboto" pitchFamily="2"/>
                    <a:cs typeface="Roboto" pitchFamily="2"/>
                  </a:rPr>
                  <a:t>-de-l’Île-de-Montréal</a:t>
                </a:r>
              </a:p>
              <a:p>
                <a:pPr marL="0" marR="0" lvl="0" indent="0" algn="l" defTabSz="914400" rtl="0" fontAlgn="auto" hangingPunct="1">
                  <a:lnSpc>
                    <a:spcPct val="100000"/>
                  </a:lnSpc>
                  <a:spcBef>
                    <a:spcPts val="0"/>
                  </a:spcBef>
                  <a:spcAft>
                    <a:spcPts val="600"/>
                  </a:spcAft>
                  <a:buNone/>
                  <a:tabLst/>
                  <a:defRPr sz="1800" b="0" i="0" u="none" strike="noStrike" kern="0" cap="none" spc="0" baseline="0">
                    <a:solidFill>
                      <a:srgbClr val="000000"/>
                    </a:solidFill>
                    <a:uFillTx/>
                  </a:defRPr>
                </a:pPr>
                <a:r>
                  <a:rPr lang="fr-CA" sz="2000" b="1" i="0" u="none" strike="noStrike" kern="1200" cap="none" spc="0" baseline="0" dirty="0">
                    <a:solidFill>
                      <a:srgbClr val="EBC4E1"/>
                    </a:solidFill>
                    <a:uFillTx/>
                    <a:latin typeface="Roboto" pitchFamily="2"/>
                    <a:ea typeface="Roboto" pitchFamily="2"/>
                    <a:cs typeface="Roboto" pitchFamily="2"/>
                  </a:rPr>
                  <a:t>Christian Macé, </a:t>
                </a:r>
                <a:r>
                  <a:rPr lang="fr-CA" sz="2000" b="0" i="0" u="none" strike="noStrike" kern="1200" cap="none" spc="0" baseline="0" dirty="0">
                    <a:solidFill>
                      <a:srgbClr val="EBC4E1"/>
                    </a:solidFill>
                    <a:uFillTx/>
                    <a:latin typeface="Roboto" pitchFamily="2"/>
                    <a:ea typeface="Roboto" pitchFamily="2"/>
                    <a:cs typeface="Roboto" pitchFamily="2"/>
                  </a:rPr>
                  <a:t>ministère de la Santé et des Services sociaux</a:t>
                </a:r>
              </a:p>
              <a:p>
                <a:pPr marL="0" marR="0" lvl="0" indent="0" algn="l" defTabSz="914400" rtl="0" fontAlgn="auto" hangingPunct="1">
                  <a:lnSpc>
                    <a:spcPct val="100000"/>
                  </a:lnSpc>
                  <a:spcBef>
                    <a:spcPts val="0"/>
                  </a:spcBef>
                  <a:spcAft>
                    <a:spcPts val="600"/>
                  </a:spcAft>
                  <a:buNone/>
                  <a:tabLst/>
                  <a:defRPr sz="1800" b="0" i="0" u="none" strike="noStrike" kern="0" cap="none" spc="0" baseline="0">
                    <a:solidFill>
                      <a:srgbClr val="000000"/>
                    </a:solidFill>
                    <a:uFillTx/>
                  </a:defRPr>
                </a:pPr>
                <a:r>
                  <a:rPr lang="en-CA" sz="2000" b="1" i="0" u="none" strike="noStrike" kern="1200" cap="none" spc="0" baseline="0" dirty="0">
                    <a:solidFill>
                      <a:srgbClr val="EBC4E1"/>
                    </a:solidFill>
                    <a:uFillTx/>
                    <a:latin typeface="Roboto" pitchFamily="2"/>
                    <a:ea typeface="Roboto" pitchFamily="2"/>
                    <a:cs typeface="Roboto" pitchFamily="2"/>
                  </a:rPr>
                  <a:t>Christian Whalen</a:t>
                </a:r>
                <a:r>
                  <a:rPr lang="en-CA" sz="2000" b="0" i="0" u="none" strike="noStrike" kern="1200" cap="none" spc="0" baseline="0" dirty="0">
                    <a:solidFill>
                      <a:srgbClr val="EBC4E1"/>
                    </a:solidFill>
                    <a:uFillTx/>
                    <a:latin typeface="Roboto" pitchFamily="2"/>
                    <a:ea typeface="Roboto" pitchFamily="2"/>
                    <a:cs typeface="Roboto" pitchFamily="2"/>
                  </a:rPr>
                  <a:t>, Government of New Brunswick</a:t>
                </a:r>
                <a:endParaRPr lang="fr-CA" sz="2000" b="0" i="0" u="none" strike="noStrike" kern="1200" cap="none" spc="0" baseline="0" dirty="0">
                  <a:solidFill>
                    <a:srgbClr val="EBC4E1"/>
                  </a:solidFill>
                  <a:uFillTx/>
                  <a:latin typeface="Roboto" pitchFamily="2"/>
                  <a:ea typeface="Roboto" pitchFamily="2"/>
                  <a:cs typeface="Roboto" pitchFamily="2"/>
                </a:endParaRPr>
              </a:p>
              <a:p>
                <a:pPr marL="0" marR="0" lvl="0" indent="0" algn="l" defTabSz="914400" rtl="0" fontAlgn="auto" hangingPunct="1">
                  <a:lnSpc>
                    <a:spcPct val="100000"/>
                  </a:lnSpc>
                  <a:spcBef>
                    <a:spcPts val="0"/>
                  </a:spcBef>
                  <a:spcAft>
                    <a:spcPts val="600"/>
                  </a:spcAft>
                  <a:buNone/>
                  <a:tabLst/>
                  <a:defRPr sz="1800" b="0" i="0" u="none" strike="noStrike" kern="0" cap="none" spc="0" baseline="0">
                    <a:solidFill>
                      <a:srgbClr val="000000"/>
                    </a:solidFill>
                    <a:uFillTx/>
                  </a:defRPr>
                </a:pPr>
                <a:r>
                  <a:rPr lang="fr-CA" sz="2000" b="1" i="0" u="none" strike="noStrike" kern="1200" cap="none" spc="0" baseline="0" dirty="0">
                    <a:solidFill>
                      <a:srgbClr val="EBC4E1"/>
                    </a:solidFill>
                    <a:uFillTx/>
                    <a:latin typeface="Roboto" pitchFamily="2"/>
                    <a:ea typeface="Roboto" pitchFamily="2"/>
                    <a:cs typeface="Roboto" pitchFamily="2"/>
                  </a:rPr>
                  <a:t>Jessica Côté-Guimond</a:t>
                </a:r>
                <a:r>
                  <a:rPr lang="fr-CA" sz="2000" b="0" i="0" u="none" strike="noStrike" kern="1200" cap="none" spc="0" baseline="0" dirty="0">
                    <a:solidFill>
                      <a:srgbClr val="EBC4E1"/>
                    </a:solidFill>
                    <a:uFillTx/>
                    <a:latin typeface="Roboto" pitchFamily="2"/>
                    <a:ea typeface="Roboto" pitchFamily="2"/>
                    <a:cs typeface="Roboto" pitchFamily="2"/>
                  </a:rPr>
                  <a:t>, Collectif des jeunes ex-placés</a:t>
                </a:r>
              </a:p>
              <a:p>
                <a:pPr marL="0" marR="0" lvl="0" indent="0" algn="l" defTabSz="914400" rtl="0" fontAlgn="auto" hangingPunct="1">
                  <a:lnSpc>
                    <a:spcPct val="100000"/>
                  </a:lnSpc>
                  <a:spcBef>
                    <a:spcPts val="0"/>
                  </a:spcBef>
                  <a:spcAft>
                    <a:spcPts val="600"/>
                  </a:spcAft>
                  <a:buNone/>
                  <a:tabLst/>
                  <a:defRPr sz="1800" b="0" i="0" u="none" strike="noStrike" kern="0" cap="none" spc="0" baseline="0">
                    <a:solidFill>
                      <a:srgbClr val="000000"/>
                    </a:solidFill>
                    <a:uFillTx/>
                  </a:defRPr>
                </a:pPr>
                <a:r>
                  <a:rPr lang="en-CA" sz="2000" b="1" i="0" u="none" strike="noStrike" kern="1200" cap="none" spc="0" baseline="0" dirty="0">
                    <a:solidFill>
                      <a:srgbClr val="EBC4E1"/>
                    </a:solidFill>
                    <a:uFillTx/>
                    <a:latin typeface="Roboto" pitchFamily="2"/>
                    <a:ea typeface="Roboto" pitchFamily="2"/>
                    <a:cs typeface="Roboto" pitchFamily="2"/>
                  </a:rPr>
                  <a:t>Daphne Macleod-Hutt</a:t>
                </a:r>
                <a:r>
                  <a:rPr lang="en-CA" sz="2000" b="0" i="0" u="none" strike="noStrike" kern="1200" cap="none" spc="0" baseline="0" dirty="0">
                    <a:solidFill>
                      <a:srgbClr val="EBC4E1"/>
                    </a:solidFill>
                    <a:uFillTx/>
                    <a:latin typeface="Roboto" pitchFamily="2"/>
                    <a:ea typeface="Roboto" pitchFamily="2"/>
                    <a:cs typeface="Roboto" pitchFamily="2"/>
                  </a:rPr>
                  <a:t>, IWK Health Centre, Nova Scotia</a:t>
                </a:r>
                <a:endParaRPr lang="fr-CA" sz="2000" b="0" i="0" u="none" strike="noStrike" kern="1200" cap="none" spc="0" baseline="0" dirty="0">
                  <a:solidFill>
                    <a:srgbClr val="EBC4E1"/>
                  </a:solidFill>
                  <a:uFillTx/>
                  <a:latin typeface="Roboto" pitchFamily="2"/>
                  <a:ea typeface="Roboto" pitchFamily="2"/>
                  <a:cs typeface="Roboto" pitchFamily="2"/>
                </a:endParaRPr>
              </a:p>
              <a:p>
                <a:pPr marL="0" marR="0" lvl="0" indent="0" algn="l" defTabSz="914400" rtl="0" fontAlgn="auto" hangingPunct="1">
                  <a:lnSpc>
                    <a:spcPct val="100000"/>
                  </a:lnSpc>
                  <a:spcBef>
                    <a:spcPts val="0"/>
                  </a:spcBef>
                  <a:spcAft>
                    <a:spcPts val="600"/>
                  </a:spcAft>
                  <a:buNone/>
                  <a:tabLst/>
                  <a:defRPr sz="1800" b="0" i="0" u="none" strike="noStrike" kern="0" cap="none" spc="0" baseline="0">
                    <a:solidFill>
                      <a:srgbClr val="000000"/>
                    </a:solidFill>
                    <a:uFillTx/>
                  </a:defRPr>
                </a:pPr>
                <a:r>
                  <a:rPr lang="en-CA" sz="2000" b="1" i="0" u="none" strike="noStrike" kern="1200" cap="none" spc="0" baseline="0" dirty="0">
                    <a:solidFill>
                      <a:srgbClr val="EBC4E1"/>
                    </a:solidFill>
                    <a:uFillTx/>
                    <a:latin typeface="Roboto" pitchFamily="2"/>
                    <a:ea typeface="Roboto" pitchFamily="2"/>
                    <a:cs typeface="Roboto" pitchFamily="2"/>
                  </a:rPr>
                  <a:t>Naomi Parker</a:t>
                </a:r>
                <a:r>
                  <a:rPr lang="en-CA" sz="2000" b="0" i="0" u="none" strike="noStrike" kern="1200" cap="none" spc="0" baseline="0" dirty="0">
                    <a:solidFill>
                      <a:srgbClr val="EBC4E1"/>
                    </a:solidFill>
                    <a:uFillTx/>
                    <a:latin typeface="Roboto" pitchFamily="2"/>
                    <a:ea typeface="Roboto" pitchFamily="2"/>
                    <a:cs typeface="Roboto" pitchFamily="2"/>
                  </a:rPr>
                  <a:t>, Luna Child and Youth Advocacy Centre, Alberta</a:t>
                </a:r>
                <a:endParaRPr lang="fr-CA" sz="2000" b="0" i="0" u="none" strike="noStrike" kern="1200" cap="none" spc="0" baseline="0" dirty="0">
                  <a:solidFill>
                    <a:srgbClr val="EBC4E1"/>
                  </a:solidFill>
                  <a:uFillTx/>
                  <a:latin typeface="Roboto" pitchFamily="2"/>
                  <a:ea typeface="Roboto" pitchFamily="2"/>
                  <a:cs typeface="Roboto" pitchFamily="2"/>
                </a:endParaRPr>
              </a:p>
              <a:p>
                <a:pPr marL="180337" marR="0" lvl="0" indent="-180337" algn="just" defTabSz="914400" rtl="0" fontAlgn="auto" hangingPunct="1">
                  <a:lnSpc>
                    <a:spcPct val="100000"/>
                  </a:lnSpc>
                  <a:spcBef>
                    <a:spcPts val="0"/>
                  </a:spcBef>
                  <a:spcAft>
                    <a:spcPts val="600"/>
                  </a:spcAft>
                  <a:buNone/>
                  <a:tabLst/>
                  <a:defRPr sz="1800" b="0" i="0" u="none" strike="noStrike" kern="0" cap="none" spc="0" baseline="0">
                    <a:solidFill>
                      <a:srgbClr val="000000"/>
                    </a:solidFill>
                    <a:uFillTx/>
                  </a:defRPr>
                </a:pPr>
                <a:r>
                  <a:rPr lang="en-CA" sz="2000" b="1" i="0" u="none" strike="noStrike" kern="1200" cap="none" spc="0" baseline="0" dirty="0">
                    <a:solidFill>
                      <a:srgbClr val="EBC4E1"/>
                    </a:solidFill>
                    <a:uFillTx/>
                    <a:latin typeface="Roboto" pitchFamily="2"/>
                    <a:ea typeface="Roboto" pitchFamily="2"/>
                    <a:cs typeface="Roboto" pitchFamily="2"/>
                  </a:rPr>
                  <a:t>Beverley Robinson</a:t>
                </a:r>
                <a:r>
                  <a:rPr lang="en-CA" sz="2000" b="0" i="0" u="none" strike="noStrike" kern="1200" cap="none" spc="0" baseline="0" dirty="0">
                    <a:solidFill>
                      <a:srgbClr val="EBC4E1"/>
                    </a:solidFill>
                    <a:uFillTx/>
                    <a:latin typeface="Roboto" pitchFamily="2"/>
                    <a:ea typeface="Roboto" pitchFamily="2"/>
                    <a:cs typeface="Roboto" pitchFamily="2"/>
                  </a:rPr>
                  <a:t>, Batshaw Youth and Family Centres</a:t>
                </a:r>
                <a:endParaRPr lang="fr-CA" sz="2000" b="0" i="0" u="none" strike="noStrike" kern="1200" cap="none" spc="0" baseline="0" dirty="0">
                  <a:solidFill>
                    <a:srgbClr val="EBC4E1"/>
                  </a:solidFill>
                  <a:uFillTx/>
                  <a:latin typeface="Roboto" pitchFamily="2"/>
                  <a:ea typeface="Roboto" pitchFamily="2"/>
                  <a:cs typeface="Roboto" pitchFamily="2"/>
                </a:endParaRPr>
              </a:p>
              <a:p>
                <a:pPr marL="180337" marR="0" lvl="0" indent="-180337" algn="just" defTabSz="914400" rtl="0" fontAlgn="auto" hangingPunct="1">
                  <a:lnSpc>
                    <a:spcPct val="100000"/>
                  </a:lnSpc>
                  <a:spcBef>
                    <a:spcPts val="0"/>
                  </a:spcBef>
                  <a:spcAft>
                    <a:spcPts val="600"/>
                  </a:spcAft>
                  <a:buNone/>
                  <a:tabLst/>
                  <a:defRPr sz="1800" b="0" i="0" u="none" strike="noStrike" kern="0" cap="none" spc="0" baseline="0">
                    <a:solidFill>
                      <a:srgbClr val="000000"/>
                    </a:solidFill>
                    <a:uFillTx/>
                  </a:defRPr>
                </a:pPr>
                <a:r>
                  <a:rPr lang="en-CA" sz="2000" b="1" i="0" u="none" strike="noStrike" kern="1200" cap="none" spc="0" baseline="0" dirty="0">
                    <a:solidFill>
                      <a:srgbClr val="EBC4E1"/>
                    </a:solidFill>
                    <a:uFillTx/>
                    <a:latin typeface="Roboto" pitchFamily="2"/>
                    <a:ea typeface="Roboto" pitchFamily="2"/>
                    <a:cs typeface="Roboto" pitchFamily="2"/>
                  </a:rPr>
                  <a:t>Katherine </a:t>
                </a:r>
                <a:r>
                  <a:rPr lang="en-CA" sz="2000" b="1" i="0" u="none" strike="noStrike" kern="1200" cap="none" spc="0" baseline="0" dirty="0" err="1">
                    <a:solidFill>
                      <a:srgbClr val="EBC4E1"/>
                    </a:solidFill>
                    <a:uFillTx/>
                    <a:latin typeface="Roboto" pitchFamily="2"/>
                    <a:ea typeface="Roboto" pitchFamily="2"/>
                    <a:cs typeface="Roboto" pitchFamily="2"/>
                  </a:rPr>
                  <a:t>Moxness</a:t>
                </a:r>
                <a:r>
                  <a:rPr lang="en-CA" sz="2000" b="0" i="0" u="none" strike="noStrike" kern="1200" cap="none" spc="0" baseline="0" dirty="0">
                    <a:solidFill>
                      <a:srgbClr val="EBC4E1"/>
                    </a:solidFill>
                    <a:uFillTx/>
                    <a:latin typeface="Roboto" pitchFamily="2"/>
                    <a:ea typeface="Roboto" pitchFamily="2"/>
                    <a:cs typeface="Roboto" pitchFamily="2"/>
                  </a:rPr>
                  <a:t>, Batshaw Youth and Family Centres</a:t>
                </a:r>
                <a:endParaRPr lang="fr-CA" sz="2000" b="0" i="0" u="none" strike="noStrike" kern="1200" cap="none" spc="0" baseline="0" dirty="0">
                  <a:solidFill>
                    <a:srgbClr val="EBC4E1"/>
                  </a:solidFill>
                  <a:uFillTx/>
                  <a:latin typeface="Roboto" pitchFamily="2"/>
                  <a:ea typeface="Roboto" pitchFamily="2"/>
                  <a:cs typeface="Roboto" pitchFamily="2"/>
                </a:endParaRPr>
              </a:p>
              <a:p>
                <a:pPr marL="180337" marR="0" lvl="0" indent="-180337" algn="just" defTabSz="914400" rtl="0" fontAlgn="auto" hangingPunct="1">
                  <a:lnSpc>
                    <a:spcPct val="100000"/>
                  </a:lnSpc>
                  <a:spcBef>
                    <a:spcPts val="0"/>
                  </a:spcBef>
                  <a:spcAft>
                    <a:spcPts val="600"/>
                  </a:spcAft>
                  <a:buNone/>
                  <a:tabLst/>
                  <a:defRPr sz="1800" b="0" i="0" u="none" strike="noStrike" kern="0" cap="none" spc="0" baseline="0">
                    <a:solidFill>
                      <a:srgbClr val="000000"/>
                    </a:solidFill>
                    <a:uFillTx/>
                  </a:defRPr>
                </a:pPr>
                <a:r>
                  <a:rPr lang="en-CA" sz="2000" b="1" i="0" u="none" strike="noStrike" kern="1200" cap="none" spc="0" baseline="0" dirty="0">
                    <a:solidFill>
                      <a:srgbClr val="EBC4E1"/>
                    </a:solidFill>
                    <a:uFillTx/>
                    <a:latin typeface="Roboto" pitchFamily="2"/>
                    <a:ea typeface="Roboto" pitchFamily="2"/>
                    <a:cs typeface="Roboto" pitchFamily="2"/>
                  </a:rPr>
                  <a:t>Ernie Hilton</a:t>
                </a:r>
                <a:r>
                  <a:rPr lang="en-CA" sz="2000" b="0" i="0" u="none" strike="noStrike" kern="1200" cap="none" spc="0" baseline="0" dirty="0">
                    <a:solidFill>
                      <a:srgbClr val="EBC4E1"/>
                    </a:solidFill>
                    <a:uFillTx/>
                    <a:latin typeface="Roboto" pitchFamily="2"/>
                    <a:ea typeface="Roboto" pitchFamily="2"/>
                    <a:cs typeface="Roboto" pitchFamily="2"/>
                  </a:rPr>
                  <a:t>, HomeBridge Youth, Nova Scotia</a:t>
                </a:r>
                <a:endParaRPr lang="fr-CA" sz="2000" b="0" i="0" u="none" strike="noStrike" kern="1200" cap="none" spc="0" baseline="0" dirty="0">
                  <a:solidFill>
                    <a:srgbClr val="EBC4E1"/>
                  </a:solidFill>
                  <a:uFillTx/>
                  <a:latin typeface="Roboto" pitchFamily="2"/>
                  <a:ea typeface="Roboto" pitchFamily="2"/>
                  <a:cs typeface="Roboto" pitchFamily="2"/>
                </a:endParaRPr>
              </a:p>
              <a:p>
                <a:pPr marL="180337" marR="0" lvl="0" indent="-180337" algn="just" defTabSz="914400" rtl="0" fontAlgn="auto" hangingPunct="1">
                  <a:lnSpc>
                    <a:spcPct val="100000"/>
                  </a:lnSpc>
                  <a:spcBef>
                    <a:spcPts val="0"/>
                  </a:spcBef>
                  <a:spcAft>
                    <a:spcPts val="600"/>
                  </a:spcAft>
                  <a:buNone/>
                  <a:tabLst/>
                  <a:defRPr sz="1800" b="0" i="0" u="none" strike="noStrike" kern="0" cap="none" spc="0" baseline="0">
                    <a:solidFill>
                      <a:srgbClr val="000000"/>
                    </a:solidFill>
                    <a:uFillTx/>
                  </a:defRPr>
                </a:pPr>
                <a:r>
                  <a:rPr lang="fr-FR" sz="2000" b="1" i="0" u="none" strike="noStrike" kern="1200" cap="none" spc="0" baseline="0" dirty="0">
                    <a:solidFill>
                      <a:srgbClr val="EBC4E1"/>
                    </a:solidFill>
                    <a:uFillTx/>
                    <a:latin typeface="Roboto" pitchFamily="2"/>
                    <a:ea typeface="Roboto" pitchFamily="2"/>
                    <a:cs typeface="Roboto" pitchFamily="2"/>
                  </a:rPr>
                  <a:t>Myriam Lepage-</a:t>
                </a:r>
                <a:r>
                  <a:rPr lang="fr-FR" sz="2000" b="1" i="0" u="none" strike="noStrike" kern="1200" cap="none" spc="0" baseline="0" dirty="0" err="1">
                    <a:solidFill>
                      <a:srgbClr val="EBC4E1"/>
                    </a:solidFill>
                    <a:uFillTx/>
                    <a:latin typeface="Roboto" pitchFamily="2"/>
                    <a:ea typeface="Roboto" pitchFamily="2"/>
                    <a:cs typeface="Roboto" pitchFamily="2"/>
                  </a:rPr>
                  <a:t>Lamazzi</a:t>
                </a:r>
                <a:r>
                  <a:rPr lang="fr-FR" sz="2000" b="0" i="0" u="none" strike="noStrike" kern="1200" cap="none" spc="0" baseline="0" dirty="0">
                    <a:solidFill>
                      <a:srgbClr val="EBC4E1"/>
                    </a:solidFill>
                    <a:uFillTx/>
                    <a:latin typeface="Roboto" pitchFamily="2"/>
                    <a:ea typeface="Roboto" pitchFamily="2"/>
                    <a:cs typeface="Roboto" pitchFamily="2"/>
                  </a:rPr>
                  <a:t>, Mouvement jeunes et santé mentale</a:t>
                </a:r>
                <a:endParaRPr lang="fr-CA" sz="2000" b="0" i="0" u="none" strike="noStrike" kern="1200" cap="none" spc="0" baseline="0" dirty="0">
                  <a:solidFill>
                    <a:srgbClr val="EBC4E1"/>
                  </a:solidFill>
                  <a:uFillTx/>
                  <a:latin typeface="Roboto" pitchFamily="2"/>
                  <a:ea typeface="Roboto" pitchFamily="2"/>
                  <a:cs typeface="Roboto" pitchFamily="2"/>
                </a:endParaRPr>
              </a:p>
              <a:p>
                <a:pPr marL="180337" marR="0" lvl="0" indent="-180337" algn="just" defTabSz="914400" rtl="0" fontAlgn="auto" hangingPunct="1">
                  <a:lnSpc>
                    <a:spcPct val="100000"/>
                  </a:lnSpc>
                  <a:spcBef>
                    <a:spcPts val="0"/>
                  </a:spcBef>
                  <a:spcAft>
                    <a:spcPts val="600"/>
                  </a:spcAft>
                  <a:buNone/>
                  <a:tabLst/>
                  <a:defRPr sz="1800" b="0" i="0" u="none" strike="noStrike" kern="0" cap="none" spc="0" baseline="0">
                    <a:solidFill>
                      <a:srgbClr val="000000"/>
                    </a:solidFill>
                    <a:uFillTx/>
                  </a:defRPr>
                </a:pPr>
                <a:r>
                  <a:rPr lang="fr-FR" sz="2000" b="1" i="0" u="none" strike="noStrike" kern="1200" cap="none" spc="0" baseline="0" dirty="0" err="1">
                    <a:solidFill>
                      <a:srgbClr val="EBC4E1"/>
                    </a:solidFill>
                    <a:uFillTx/>
                    <a:latin typeface="Roboto" pitchFamily="2"/>
                    <a:ea typeface="Roboto" pitchFamily="2"/>
                    <a:cs typeface="Roboto" pitchFamily="2"/>
                  </a:rPr>
                  <a:t>Talina</a:t>
                </a:r>
                <a:r>
                  <a:rPr lang="fr-FR" sz="2000" b="1" i="0" u="none" strike="noStrike" kern="1200" cap="none" spc="0" baseline="0" dirty="0">
                    <a:solidFill>
                      <a:srgbClr val="EBC4E1"/>
                    </a:solidFill>
                    <a:uFillTx/>
                    <a:latin typeface="Roboto" pitchFamily="2"/>
                    <a:ea typeface="Roboto" pitchFamily="2"/>
                    <a:cs typeface="Roboto" pitchFamily="2"/>
                  </a:rPr>
                  <a:t> </a:t>
                </a:r>
                <a:r>
                  <a:rPr lang="fr-FR" sz="2000" b="1" i="0" u="none" strike="noStrike" kern="1200" cap="none" spc="0" baseline="0" dirty="0" err="1">
                    <a:solidFill>
                      <a:srgbClr val="EBC4E1"/>
                    </a:solidFill>
                    <a:uFillTx/>
                    <a:latin typeface="Roboto" pitchFamily="2"/>
                    <a:ea typeface="Roboto" pitchFamily="2"/>
                    <a:cs typeface="Roboto" pitchFamily="2"/>
                  </a:rPr>
                  <a:t>Henseleit</a:t>
                </a:r>
                <a:r>
                  <a:rPr lang="fr-FR" sz="2000" b="0" i="0" u="none" strike="noStrike" kern="1200" cap="none" spc="0" baseline="0" dirty="0">
                    <a:solidFill>
                      <a:srgbClr val="EBC4E1"/>
                    </a:solidFill>
                    <a:uFillTx/>
                    <a:latin typeface="Roboto" pitchFamily="2"/>
                    <a:ea typeface="Roboto" pitchFamily="2"/>
                    <a:cs typeface="Roboto" pitchFamily="2"/>
                  </a:rPr>
                  <a:t>, CARE Jeunesse</a:t>
                </a:r>
                <a:endParaRPr lang="fr-CA" sz="2000" b="0" i="0" u="none" strike="noStrike" kern="1200" cap="none" spc="0" baseline="0" dirty="0">
                  <a:solidFill>
                    <a:srgbClr val="EBC4E1"/>
                  </a:solidFill>
                  <a:uFillTx/>
                  <a:latin typeface="Roboto" pitchFamily="2"/>
                  <a:ea typeface="Roboto" pitchFamily="2"/>
                  <a:cs typeface="Roboto" pitchFamily="2"/>
                </a:endParaRPr>
              </a:p>
            </p:txBody>
          </p:sp>
        </p:grpSp>
      </p:grpSp>
      <p:sp>
        <p:nvSpPr>
          <p:cNvPr id="10" name="Google Shape;648;p28">
            <a:extLst>
              <a:ext uri="{FF2B5EF4-FFF2-40B4-BE49-F238E27FC236}">
                <a16:creationId xmlns:a16="http://schemas.microsoft.com/office/drawing/2014/main" id="{9C33234B-1D86-FAE3-CD48-11C72E2D839B}"/>
              </a:ext>
            </a:extLst>
          </p:cNvPr>
          <p:cNvSpPr/>
          <p:nvPr/>
        </p:nvSpPr>
        <p:spPr>
          <a:xfrm>
            <a:off x="1191673" y="1531126"/>
            <a:ext cx="7321161" cy="1902665"/>
          </a:xfrm>
          <a:custGeom>
            <a:avLst/>
            <a:gdLst>
              <a:gd name="f0" fmla="val w"/>
              <a:gd name="f1" fmla="val h"/>
              <a:gd name="f2" fmla="val 0"/>
              <a:gd name="f3" fmla="val 1490774"/>
              <a:gd name="f4" fmla="val 1419689"/>
              <a:gd name="f5" fmla="val 65653"/>
              <a:gd name="f6" fmla="val 1425121"/>
              <a:gd name="f7" fmla="val 1461380"/>
              <a:gd name="f8" fmla="val 29394"/>
              <a:gd name="f9" fmla="val 1354036"/>
              <a:gd name="f10" fmla="val 1390295"/>
              <a:gd name="f11" fmla="*/ f0 1 1490774"/>
              <a:gd name="f12" fmla="*/ f1 1 1419689"/>
              <a:gd name="f13" fmla="val f2"/>
              <a:gd name="f14" fmla="val f3"/>
              <a:gd name="f15" fmla="val f4"/>
              <a:gd name="f16" fmla="+- f15 0 f13"/>
              <a:gd name="f17" fmla="+- f14 0 f13"/>
              <a:gd name="f18" fmla="*/ f17 1 1490774"/>
              <a:gd name="f19" fmla="*/ f16 1 1419689"/>
              <a:gd name="f20" fmla="*/ f13 1 f18"/>
              <a:gd name="f21" fmla="*/ f14 1 f18"/>
              <a:gd name="f22" fmla="*/ f13 1 f19"/>
              <a:gd name="f23" fmla="*/ f15 1 f19"/>
              <a:gd name="f24" fmla="*/ f20 f11 1"/>
              <a:gd name="f25" fmla="*/ f21 f11 1"/>
              <a:gd name="f26" fmla="*/ f23 f12 1"/>
              <a:gd name="f27" fmla="*/ f22 f12 1"/>
            </a:gdLst>
            <a:ahLst/>
            <a:cxnLst>
              <a:cxn ang="3cd4">
                <a:pos x="hc" y="t"/>
              </a:cxn>
              <a:cxn ang="0">
                <a:pos x="r" y="vc"/>
              </a:cxn>
              <a:cxn ang="cd4">
                <a:pos x="hc" y="b"/>
              </a:cxn>
              <a:cxn ang="cd2">
                <a:pos x="l" y="vc"/>
              </a:cxn>
            </a:cxnLst>
            <a:rect l="f24" t="f27" r="f25" b="f26"/>
            <a:pathLst>
              <a:path w="1490774" h="1419689">
                <a:moveTo>
                  <a:pt x="f5" y="f2"/>
                </a:moveTo>
                <a:lnTo>
                  <a:pt x="f6" y="f2"/>
                </a:lnTo>
                <a:cubicBezTo>
                  <a:pt x="f7" y="f2"/>
                  <a:pt x="f3" y="f8"/>
                  <a:pt x="f3" y="f5"/>
                </a:cubicBezTo>
                <a:lnTo>
                  <a:pt x="f3" y="f9"/>
                </a:lnTo>
                <a:cubicBezTo>
                  <a:pt x="f3" y="f10"/>
                  <a:pt x="f7" y="f4"/>
                  <a:pt x="f6" y="f4"/>
                </a:cubicBezTo>
                <a:lnTo>
                  <a:pt x="f5" y="f4"/>
                </a:lnTo>
                <a:cubicBezTo>
                  <a:pt x="f8" y="f4"/>
                  <a:pt x="f2" y="f10"/>
                  <a:pt x="f2" y="f9"/>
                </a:cubicBezTo>
                <a:lnTo>
                  <a:pt x="f2" y="f5"/>
                </a:lnTo>
                <a:cubicBezTo>
                  <a:pt x="f2" y="f8"/>
                  <a:pt x="f8" y="f2"/>
                  <a:pt x="f5" y="f2"/>
                </a:cubicBezTo>
                <a:close/>
              </a:path>
            </a:pathLst>
          </a:custGeom>
          <a:solidFill>
            <a:srgbClr val="000000">
              <a:alpha val="0"/>
            </a:srgbClr>
          </a:solidFill>
          <a:ln w="38103" cap="flat">
            <a:solidFill>
              <a:srgbClr val="EBC4E1"/>
            </a:solidFill>
            <a:prstDash val="solid"/>
            <a:round/>
          </a:ln>
        </p:spPr>
        <p:txBody>
          <a:bodyPr vert="horz" wrap="square" lIns="91421" tIns="91421" rIns="91421" bIns="91421" anchor="ctr"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CA" sz="1400" b="0" i="0" u="none" strike="noStrike" kern="0" cap="none" spc="0" baseline="0">
              <a:solidFill>
                <a:srgbClr val="000000"/>
              </a:solidFill>
              <a:uFillTx/>
              <a:latin typeface="Roboto" pitchFamily="2"/>
              <a:ea typeface="Roboto" pitchFamily="2"/>
              <a:cs typeface="Roboto" pitchFamily="2"/>
            </a:endParaRPr>
          </a:p>
        </p:txBody>
      </p:sp>
      <p:sp>
        <p:nvSpPr>
          <p:cNvPr id="11" name="ZoneTexte 23">
            <a:extLst>
              <a:ext uri="{FF2B5EF4-FFF2-40B4-BE49-F238E27FC236}">
                <a16:creationId xmlns:a16="http://schemas.microsoft.com/office/drawing/2014/main" id="{BDB47603-64DC-4529-CE7C-1ECCE55A2491}"/>
              </a:ext>
            </a:extLst>
          </p:cNvPr>
          <p:cNvSpPr txBox="1"/>
          <p:nvPr/>
        </p:nvSpPr>
        <p:spPr>
          <a:xfrm>
            <a:off x="1269689" y="1666850"/>
            <a:ext cx="7419523" cy="1785104"/>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600"/>
              </a:spcAft>
              <a:buNone/>
              <a:tabLst/>
              <a:defRPr sz="1800" b="0" i="0" u="none" strike="noStrike" kern="0" cap="none" spc="0" baseline="0">
                <a:solidFill>
                  <a:srgbClr val="000000"/>
                </a:solidFill>
                <a:uFillTx/>
              </a:defRPr>
            </a:pPr>
            <a:r>
              <a:rPr lang="fr-CA" sz="2000" b="1" dirty="0">
                <a:solidFill>
                  <a:srgbClr val="EBC4E1"/>
                </a:solidFill>
                <a:latin typeface="Roboto" panose="02000000000000000000" pitchFamily="2" charset="0"/>
                <a:ea typeface="Roboto" panose="02000000000000000000" pitchFamily="2" charset="0"/>
                <a:cs typeface="Roboto" panose="02000000000000000000" pitchFamily="2" charset="0"/>
              </a:rPr>
              <a:t>Chercheure principale: Emmanuelle Khoury, Université de Montréal</a:t>
            </a:r>
          </a:p>
          <a:p>
            <a:pPr marL="0" marR="0" lvl="0" indent="0" algn="l" defTabSz="914400" rtl="0" fontAlgn="auto" hangingPunct="1">
              <a:lnSpc>
                <a:spcPct val="100000"/>
              </a:lnSpc>
              <a:spcBef>
                <a:spcPts val="0"/>
              </a:spcBef>
              <a:spcAft>
                <a:spcPts val="600"/>
              </a:spcAft>
              <a:buNone/>
              <a:tabLst/>
              <a:defRPr sz="1800" b="0" i="0" u="none" strike="noStrike" kern="0" cap="none" spc="0" baseline="0">
                <a:solidFill>
                  <a:srgbClr val="000000"/>
                </a:solidFill>
                <a:uFillTx/>
              </a:defRPr>
            </a:pPr>
            <a:r>
              <a:rPr lang="fr-CA" sz="2000" b="1" dirty="0">
                <a:solidFill>
                  <a:srgbClr val="EBC4E1"/>
                </a:solidFill>
                <a:latin typeface="Roboto" panose="02000000000000000000" pitchFamily="2" charset="0"/>
                <a:ea typeface="Roboto" panose="02000000000000000000" pitchFamily="2" charset="0"/>
                <a:cs typeface="Roboto" panose="02000000000000000000" pitchFamily="2" charset="0"/>
              </a:rPr>
              <a:t>Co-</a:t>
            </a:r>
            <a:r>
              <a:rPr lang="fr-CA" sz="2000" b="1" dirty="0" err="1">
                <a:solidFill>
                  <a:srgbClr val="EBC4E1"/>
                </a:solidFill>
                <a:latin typeface="Roboto" panose="02000000000000000000" pitchFamily="2" charset="0"/>
                <a:ea typeface="Roboto" panose="02000000000000000000" pitchFamily="2" charset="0"/>
                <a:cs typeface="Roboto" panose="02000000000000000000" pitchFamily="2" charset="0"/>
              </a:rPr>
              <a:t>chercheur.e.s</a:t>
            </a:r>
            <a:r>
              <a:rPr lang="fr-CA" sz="2000" b="1" dirty="0">
                <a:solidFill>
                  <a:srgbClr val="EBC4E1"/>
                </a:solidFill>
                <a:latin typeface="Roboto" panose="02000000000000000000" pitchFamily="2" charset="0"/>
                <a:ea typeface="Roboto" panose="02000000000000000000" pitchFamily="2" charset="0"/>
                <a:cs typeface="Roboto" panose="02000000000000000000" pitchFamily="2" charset="0"/>
              </a:rPr>
              <a:t> principales:  Martin Goyette,  ENAP et Srividya Iyer, McGill </a:t>
            </a:r>
            <a:r>
              <a:rPr lang="fr-CA" sz="2000" b="1" dirty="0" err="1">
                <a:solidFill>
                  <a:srgbClr val="EBC4E1"/>
                </a:solidFill>
                <a:latin typeface="Roboto" panose="02000000000000000000" pitchFamily="2" charset="0"/>
                <a:ea typeface="Roboto" panose="02000000000000000000" pitchFamily="2" charset="0"/>
                <a:cs typeface="Roboto" panose="02000000000000000000" pitchFamily="2" charset="0"/>
              </a:rPr>
              <a:t>University</a:t>
            </a:r>
            <a:endParaRPr lang="fr-CA" sz="2000" b="1" dirty="0">
              <a:solidFill>
                <a:srgbClr val="EBC4E1"/>
              </a:solidFill>
              <a:latin typeface="Roboto" panose="02000000000000000000" pitchFamily="2" charset="0"/>
              <a:ea typeface="Roboto" panose="02000000000000000000" pitchFamily="2" charset="0"/>
              <a:cs typeface="Roboto" panose="02000000000000000000" pitchFamily="2" charset="0"/>
            </a:endParaRPr>
          </a:p>
          <a:p>
            <a:pPr marL="0" marR="0" lvl="0" indent="0" algn="l" defTabSz="914400" rtl="0" fontAlgn="auto" hangingPunct="1">
              <a:lnSpc>
                <a:spcPct val="100000"/>
              </a:lnSpc>
              <a:spcBef>
                <a:spcPts val="0"/>
              </a:spcBef>
              <a:spcAft>
                <a:spcPts val="600"/>
              </a:spcAft>
              <a:buNone/>
              <a:tabLst/>
              <a:defRPr sz="1800" b="0" i="0" u="none" strike="noStrike" kern="0" cap="none" spc="0" baseline="0">
                <a:solidFill>
                  <a:srgbClr val="000000"/>
                </a:solidFill>
                <a:uFillTx/>
              </a:defRPr>
            </a:pPr>
            <a:r>
              <a:rPr lang="fr-CA" sz="2000" b="1" dirty="0">
                <a:solidFill>
                  <a:srgbClr val="EBC4E1"/>
                </a:solidFill>
                <a:latin typeface="Roboto" panose="02000000000000000000" pitchFamily="2" charset="0"/>
                <a:ea typeface="Roboto" panose="02000000000000000000" pitchFamily="2" charset="0"/>
                <a:cs typeface="Roboto" panose="02000000000000000000" pitchFamily="2" charset="0"/>
              </a:rPr>
              <a:t>Coordinatrice de recherche: Natalia Incio-Serra, ENAP</a:t>
            </a:r>
          </a:p>
        </p:txBody>
      </p:sp>
      <p:sp>
        <p:nvSpPr>
          <p:cNvPr id="12" name="Google Shape;651;p28">
            <a:extLst>
              <a:ext uri="{FF2B5EF4-FFF2-40B4-BE49-F238E27FC236}">
                <a16:creationId xmlns:a16="http://schemas.microsoft.com/office/drawing/2014/main" id="{12C8C52D-2807-8642-439C-22E1101806B0}"/>
              </a:ext>
            </a:extLst>
          </p:cNvPr>
          <p:cNvSpPr/>
          <p:nvPr/>
        </p:nvSpPr>
        <p:spPr>
          <a:xfrm>
            <a:off x="1191673" y="3769906"/>
            <a:ext cx="7321765" cy="5460495"/>
          </a:xfrm>
          <a:custGeom>
            <a:avLst/>
            <a:gdLst>
              <a:gd name="f0" fmla="val w"/>
              <a:gd name="f1" fmla="val h"/>
              <a:gd name="f2" fmla="val 0"/>
              <a:gd name="f3" fmla="val 1490774"/>
              <a:gd name="f4" fmla="val 1419689"/>
              <a:gd name="f5" fmla="val 65653"/>
              <a:gd name="f6" fmla="val 1425121"/>
              <a:gd name="f7" fmla="val 1461380"/>
              <a:gd name="f8" fmla="val 29394"/>
              <a:gd name="f9" fmla="val 1354036"/>
              <a:gd name="f10" fmla="val 1390295"/>
              <a:gd name="f11" fmla="*/ f0 1 1490774"/>
              <a:gd name="f12" fmla="*/ f1 1 1419689"/>
              <a:gd name="f13" fmla="val f2"/>
              <a:gd name="f14" fmla="val f3"/>
              <a:gd name="f15" fmla="val f4"/>
              <a:gd name="f16" fmla="+- f15 0 f13"/>
              <a:gd name="f17" fmla="+- f14 0 f13"/>
              <a:gd name="f18" fmla="*/ f17 1 1490774"/>
              <a:gd name="f19" fmla="*/ f16 1 1419689"/>
              <a:gd name="f20" fmla="*/ f13 1 f18"/>
              <a:gd name="f21" fmla="*/ f14 1 f18"/>
              <a:gd name="f22" fmla="*/ f13 1 f19"/>
              <a:gd name="f23" fmla="*/ f15 1 f19"/>
              <a:gd name="f24" fmla="*/ f20 f11 1"/>
              <a:gd name="f25" fmla="*/ f21 f11 1"/>
              <a:gd name="f26" fmla="*/ f23 f12 1"/>
              <a:gd name="f27" fmla="*/ f22 f12 1"/>
            </a:gdLst>
            <a:ahLst/>
            <a:cxnLst>
              <a:cxn ang="3cd4">
                <a:pos x="hc" y="t"/>
              </a:cxn>
              <a:cxn ang="0">
                <a:pos x="r" y="vc"/>
              </a:cxn>
              <a:cxn ang="cd4">
                <a:pos x="hc" y="b"/>
              </a:cxn>
              <a:cxn ang="cd2">
                <a:pos x="l" y="vc"/>
              </a:cxn>
            </a:cxnLst>
            <a:rect l="f24" t="f27" r="f25" b="f26"/>
            <a:pathLst>
              <a:path w="1490774" h="1419689">
                <a:moveTo>
                  <a:pt x="f5" y="f2"/>
                </a:moveTo>
                <a:lnTo>
                  <a:pt x="f6" y="f2"/>
                </a:lnTo>
                <a:cubicBezTo>
                  <a:pt x="f7" y="f2"/>
                  <a:pt x="f3" y="f8"/>
                  <a:pt x="f3" y="f5"/>
                </a:cubicBezTo>
                <a:lnTo>
                  <a:pt x="f3" y="f9"/>
                </a:lnTo>
                <a:cubicBezTo>
                  <a:pt x="f3" y="f10"/>
                  <a:pt x="f7" y="f4"/>
                  <a:pt x="f6" y="f4"/>
                </a:cubicBezTo>
                <a:lnTo>
                  <a:pt x="f5" y="f4"/>
                </a:lnTo>
                <a:cubicBezTo>
                  <a:pt x="f8" y="f4"/>
                  <a:pt x="f2" y="f10"/>
                  <a:pt x="f2" y="f9"/>
                </a:cubicBezTo>
                <a:lnTo>
                  <a:pt x="f2" y="f5"/>
                </a:lnTo>
                <a:cubicBezTo>
                  <a:pt x="f2" y="f8"/>
                  <a:pt x="f8" y="f2"/>
                  <a:pt x="f5" y="f2"/>
                </a:cubicBezTo>
                <a:close/>
              </a:path>
            </a:pathLst>
          </a:custGeom>
          <a:solidFill>
            <a:srgbClr val="000000">
              <a:alpha val="0"/>
            </a:srgbClr>
          </a:solidFill>
          <a:ln w="38103" cap="flat">
            <a:solidFill>
              <a:srgbClr val="EBC4E1"/>
            </a:solidFill>
            <a:prstDash val="solid"/>
            <a:round/>
          </a:ln>
        </p:spPr>
        <p:txBody>
          <a:bodyPr vert="horz" wrap="square" lIns="91421" tIns="91421" rIns="91421" bIns="91421" anchor="ctr"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CA" sz="1400" b="0" i="0" u="none" strike="noStrike" kern="0" cap="none" spc="0" baseline="0" dirty="0">
              <a:solidFill>
                <a:schemeClr val="tx2"/>
              </a:solidFill>
              <a:uFillTx/>
              <a:latin typeface="Arial"/>
              <a:ea typeface="Arial"/>
              <a:cs typeface="Arial"/>
            </a:endParaRPr>
          </a:p>
        </p:txBody>
      </p:sp>
      <p:sp>
        <p:nvSpPr>
          <p:cNvPr id="13" name="Google Shape;659;p28">
            <a:extLst>
              <a:ext uri="{FF2B5EF4-FFF2-40B4-BE49-F238E27FC236}">
                <a16:creationId xmlns:a16="http://schemas.microsoft.com/office/drawing/2014/main" id="{BA49A6BE-95FD-00D3-51A8-4160890C2E17}"/>
              </a:ext>
            </a:extLst>
          </p:cNvPr>
          <p:cNvSpPr txBox="1"/>
          <p:nvPr/>
        </p:nvSpPr>
        <p:spPr>
          <a:xfrm>
            <a:off x="1269690" y="617421"/>
            <a:ext cx="11566382" cy="861774"/>
          </a:xfrm>
          <a:prstGeom prst="rect">
            <a:avLst/>
          </a:prstGeom>
          <a:noFill/>
          <a:ln cap="flat">
            <a:noFill/>
          </a:ln>
        </p:spPr>
        <p:txBody>
          <a:bodyPr vert="horz" wrap="square" lIns="0" tIns="0" rIns="0" bIns="0" anchor="t" anchorCtr="0" compatLnSpc="1">
            <a:spAutoFit/>
          </a:bodyPr>
          <a:lstStyle/>
          <a:p>
            <a:pPr marL="0" marR="0" lvl="0" indent="0" algn="l" defTabSz="914400" rtl="0" fontAlgn="auto" hangingPunct="1">
              <a:lnSpc>
                <a:spcPct val="120000"/>
              </a:lnSpc>
              <a:spcBef>
                <a:spcPts val="0"/>
              </a:spcBef>
              <a:spcAft>
                <a:spcPts val="0"/>
              </a:spcAft>
              <a:buNone/>
              <a:tabLst/>
              <a:defRPr sz="1800" b="0" i="0" u="none" strike="noStrike" kern="0" cap="none" spc="0" baseline="0">
                <a:solidFill>
                  <a:srgbClr val="000000"/>
                </a:solidFill>
                <a:uFillTx/>
              </a:defRPr>
            </a:pPr>
            <a:r>
              <a:rPr lang="en-US" sz="5000" b="0" i="0" u="none" strike="noStrike" kern="0" cap="none" spc="0" baseline="0" dirty="0">
                <a:solidFill>
                  <a:schemeClr val="tx2"/>
                </a:solidFill>
                <a:uFillTx/>
                <a:latin typeface="+mj-lt"/>
                <a:ea typeface="Playfair Display Black"/>
                <a:cs typeface="Playfair Display Black"/>
              </a:rPr>
              <a:t>Équipe</a:t>
            </a:r>
            <a:endParaRPr lang="en-US" sz="4400" b="0" i="0" u="none" strike="noStrike" kern="0" cap="none" spc="0" baseline="0" dirty="0">
              <a:solidFill>
                <a:schemeClr val="tx2"/>
              </a:solidFill>
              <a:uFillTx/>
              <a:latin typeface="+mj-lt"/>
              <a:ea typeface="Arial"/>
              <a:cs typeface="Arial"/>
            </a:endParaRPr>
          </a:p>
        </p:txBody>
      </p:sp>
      <p:sp>
        <p:nvSpPr>
          <p:cNvPr id="15" name="ZoneTexte 23">
            <a:extLst>
              <a:ext uri="{FF2B5EF4-FFF2-40B4-BE49-F238E27FC236}">
                <a16:creationId xmlns:a16="http://schemas.microsoft.com/office/drawing/2014/main" id="{BB2C5F78-F58B-4204-1EA1-D5C69D3DE939}"/>
              </a:ext>
            </a:extLst>
          </p:cNvPr>
          <p:cNvSpPr txBox="1"/>
          <p:nvPr/>
        </p:nvSpPr>
        <p:spPr>
          <a:xfrm>
            <a:off x="9707887" y="1291005"/>
            <a:ext cx="7310424" cy="2222197"/>
          </a:xfrm>
          <a:prstGeom prst="rect">
            <a:avLst/>
          </a:prstGeom>
          <a:solidFill>
            <a:srgbClr val="000000">
              <a:alpha val="0"/>
            </a:srgbClr>
          </a:solidFill>
          <a:ln w="38103" cap="flat">
            <a:solidFill>
              <a:srgbClr val="EBC4E1"/>
            </a:solidFill>
            <a:prstDash val="solid"/>
            <a:round/>
          </a:ln>
        </p:spPr>
        <p:txBody>
          <a:bodyPr vert="horz" wrap="square" lIns="91421" tIns="91421" rIns="91421" bIns="91421" anchor="ctr" anchorCtr="0" compatLnSpc="1">
            <a:noAutofit/>
          </a:bodyPr>
          <a:lstStyle>
            <a:defPPr>
              <a:defRPr lang="en-US"/>
            </a:defPPr>
            <a:lvl1pPr marR="0" lvl="0" indent="0" fontAlgn="auto">
              <a:lnSpc>
                <a:spcPct val="100000"/>
              </a:lnSpc>
              <a:spcBef>
                <a:spcPts val="0"/>
              </a:spcBef>
              <a:spcAft>
                <a:spcPts val="0"/>
              </a:spcAft>
              <a:buNone/>
              <a:tabLst/>
              <a:defRPr sz="1400" b="0" i="0" u="none" strike="noStrike" kern="0" cap="none" spc="0" baseline="0">
                <a:solidFill>
                  <a:schemeClr val="tx2"/>
                </a:solidFill>
                <a:uFillTx/>
                <a:latin typeface="Arial"/>
                <a:ea typeface="Arial"/>
                <a:cs typeface="Arial"/>
              </a:defRPr>
            </a:lvl1pPr>
          </a:lstStyle>
          <a:p>
            <a:r>
              <a:rPr lang="fr-CA" sz="2000" b="1" kern="1200" dirty="0">
                <a:solidFill>
                  <a:srgbClr val="EBC4E1"/>
                </a:solidFill>
                <a:latin typeface="Roboto" panose="02000000000000000000" pitchFamily="2" charset="0"/>
                <a:ea typeface="Roboto" panose="02000000000000000000" pitchFamily="2" charset="0"/>
                <a:cs typeface="Roboto" panose="02000000000000000000" pitchFamily="2" charset="0"/>
              </a:rPr>
              <a:t>Assistantes de recherche</a:t>
            </a:r>
          </a:p>
          <a:p>
            <a:endParaRPr lang="fr-CA" sz="2000" kern="1200" dirty="0">
              <a:solidFill>
                <a:srgbClr val="EBC4E1"/>
              </a:solidFill>
              <a:latin typeface="Roboto" panose="02000000000000000000" pitchFamily="2" charset="0"/>
              <a:ea typeface="Roboto" panose="02000000000000000000" pitchFamily="2" charset="0"/>
              <a:cs typeface="Roboto" panose="02000000000000000000" pitchFamily="2" charset="0"/>
            </a:endParaRPr>
          </a:p>
          <a:p>
            <a:r>
              <a:rPr lang="fr-CA" sz="2000" b="1" kern="1200" dirty="0">
                <a:solidFill>
                  <a:srgbClr val="EBC4E1"/>
                </a:solidFill>
                <a:latin typeface="Roboto" panose="02000000000000000000" pitchFamily="2" charset="0"/>
                <a:ea typeface="Roboto" panose="02000000000000000000" pitchFamily="2" charset="0"/>
                <a:cs typeface="Roboto" panose="02000000000000000000" pitchFamily="2" charset="0"/>
              </a:rPr>
              <a:t>Frédérique Lemieux, </a:t>
            </a:r>
            <a:r>
              <a:rPr lang="fr-CA" sz="2000" kern="1200" dirty="0">
                <a:solidFill>
                  <a:srgbClr val="EBC4E1"/>
                </a:solidFill>
                <a:latin typeface="Roboto" panose="02000000000000000000" pitchFamily="2" charset="0"/>
                <a:ea typeface="Roboto" panose="02000000000000000000" pitchFamily="2" charset="0"/>
                <a:cs typeface="Roboto" panose="02000000000000000000" pitchFamily="2" charset="0"/>
              </a:rPr>
              <a:t>étudiante maitrise criminologie</a:t>
            </a:r>
          </a:p>
          <a:p>
            <a:r>
              <a:rPr lang="fr-CA" sz="2000" b="1" kern="1200" dirty="0" err="1">
                <a:solidFill>
                  <a:srgbClr val="EBC4E1"/>
                </a:solidFill>
                <a:latin typeface="Roboto" panose="02000000000000000000" pitchFamily="2" charset="0"/>
                <a:ea typeface="Roboto" panose="02000000000000000000" pitchFamily="2" charset="0"/>
                <a:cs typeface="Roboto" panose="02000000000000000000" pitchFamily="2" charset="0"/>
              </a:rPr>
              <a:t>Bianka</a:t>
            </a:r>
            <a:r>
              <a:rPr lang="fr-CA" sz="2000" b="1" kern="1200" dirty="0">
                <a:solidFill>
                  <a:srgbClr val="EBC4E1"/>
                </a:solidFill>
                <a:latin typeface="Roboto" panose="02000000000000000000" pitchFamily="2" charset="0"/>
                <a:ea typeface="Roboto" panose="02000000000000000000" pitchFamily="2" charset="0"/>
                <a:cs typeface="Roboto" panose="02000000000000000000" pitchFamily="2" charset="0"/>
              </a:rPr>
              <a:t> Comeau</a:t>
            </a:r>
            <a:r>
              <a:rPr lang="fr-CA" sz="2000" kern="1200" dirty="0">
                <a:solidFill>
                  <a:srgbClr val="EBC4E1"/>
                </a:solidFill>
                <a:latin typeface="Roboto" panose="02000000000000000000" pitchFamily="2" charset="0"/>
                <a:ea typeface="Roboto" panose="02000000000000000000" pitchFamily="2" charset="0"/>
                <a:cs typeface="Roboto" panose="02000000000000000000" pitchFamily="2" charset="0"/>
              </a:rPr>
              <a:t>, TS</a:t>
            </a:r>
          </a:p>
          <a:p>
            <a:r>
              <a:rPr lang="fr-CA" sz="2000" b="1" kern="1200" dirty="0">
                <a:solidFill>
                  <a:srgbClr val="EBC4E1"/>
                </a:solidFill>
                <a:latin typeface="Roboto" panose="02000000000000000000" pitchFamily="2" charset="0"/>
                <a:ea typeface="Roboto" panose="02000000000000000000" pitchFamily="2" charset="0"/>
                <a:cs typeface="Roboto" panose="02000000000000000000" pitchFamily="2" charset="0"/>
              </a:rPr>
              <a:t>Caterina de Felice</a:t>
            </a:r>
            <a:r>
              <a:rPr lang="fr-CA" sz="2000" kern="1200" dirty="0">
                <a:solidFill>
                  <a:srgbClr val="EBC4E1"/>
                </a:solidFill>
                <a:latin typeface="Roboto" panose="02000000000000000000" pitchFamily="2" charset="0"/>
                <a:ea typeface="Roboto" panose="02000000000000000000" pitchFamily="2" charset="0"/>
                <a:cs typeface="Roboto" panose="02000000000000000000" pitchFamily="2" charset="0"/>
              </a:rPr>
              <a:t>, étudiante en médecine</a:t>
            </a:r>
          </a:p>
          <a:p>
            <a:r>
              <a:rPr lang="fr-CA" sz="2000" b="1" kern="1200" dirty="0">
                <a:solidFill>
                  <a:srgbClr val="EBC4E1"/>
                </a:solidFill>
                <a:latin typeface="Roboto" panose="02000000000000000000" pitchFamily="2" charset="0"/>
                <a:ea typeface="Roboto" panose="02000000000000000000" pitchFamily="2" charset="0"/>
                <a:cs typeface="Roboto" panose="02000000000000000000" pitchFamily="2" charset="0"/>
              </a:rPr>
              <a:t>Noémie Castro</a:t>
            </a:r>
            <a:r>
              <a:rPr lang="fr-CA" sz="2000" kern="1200" dirty="0">
                <a:solidFill>
                  <a:srgbClr val="EBC4E1"/>
                </a:solidFill>
                <a:latin typeface="Roboto" panose="02000000000000000000" pitchFamily="2" charset="0"/>
                <a:ea typeface="Roboto" panose="02000000000000000000" pitchFamily="2" charset="0"/>
                <a:cs typeface="Roboto" panose="02000000000000000000" pitchFamily="2" charset="0"/>
              </a:rPr>
              <a:t>, étudiante maitrise travail social</a:t>
            </a:r>
          </a:p>
          <a:p>
            <a:r>
              <a:rPr lang="fr-CA" sz="2000" b="1" kern="1200" dirty="0">
                <a:solidFill>
                  <a:srgbClr val="EBC4E1"/>
                </a:solidFill>
                <a:latin typeface="Roboto" panose="02000000000000000000" pitchFamily="2" charset="0"/>
                <a:ea typeface="Roboto" panose="02000000000000000000" pitchFamily="2" charset="0"/>
                <a:cs typeface="Roboto" panose="02000000000000000000" pitchFamily="2" charset="0"/>
              </a:rPr>
              <a:t>Axelle Jean</a:t>
            </a:r>
            <a:r>
              <a:rPr lang="fr-CA" sz="2000" kern="1200" dirty="0">
                <a:solidFill>
                  <a:srgbClr val="EBC4E1"/>
                </a:solidFill>
                <a:latin typeface="Roboto" panose="02000000000000000000" pitchFamily="2" charset="0"/>
                <a:ea typeface="Roboto" panose="02000000000000000000" pitchFamily="2" charset="0"/>
                <a:cs typeface="Roboto" panose="02000000000000000000" pitchFamily="2" charset="0"/>
              </a:rPr>
              <a:t>, étudiante doctorat travail social</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04812C46-200A-4DEB-A05E-3ED6C68C23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73" y="0"/>
            <a:ext cx="18283428" cy="10287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Gros plan de clics-infos sur l’itinéraire">
            <a:extLst>
              <a:ext uri="{FF2B5EF4-FFF2-40B4-BE49-F238E27FC236}">
                <a16:creationId xmlns:a16="http://schemas.microsoft.com/office/drawing/2014/main" id="{787B754D-3618-B15D-CD90-1825C5771C65}"/>
              </a:ext>
            </a:extLst>
          </p:cNvPr>
          <p:cNvPicPr>
            <a:picLocks noChangeAspect="1"/>
          </p:cNvPicPr>
          <p:nvPr/>
        </p:nvPicPr>
        <p:blipFill>
          <a:blip r:embed="rId2"/>
          <a:srcRect r="6237"/>
          <a:stretch/>
        </p:blipFill>
        <p:spPr>
          <a:xfrm>
            <a:off x="3783534" y="10"/>
            <a:ext cx="14504463" cy="10286990"/>
          </a:xfrm>
          <a:prstGeom prst="rect">
            <a:avLst/>
          </a:prstGeom>
        </p:spPr>
      </p:pic>
      <p:sp>
        <p:nvSpPr>
          <p:cNvPr id="24" name="Rectangle 23">
            <a:extLst>
              <a:ext uri="{FF2B5EF4-FFF2-40B4-BE49-F238E27FC236}">
                <a16:creationId xmlns:a16="http://schemas.microsoft.com/office/drawing/2014/main" id="{D1EA859B-E555-4109-94F3-6700E046E0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1085394" cy="10287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Box 1">
            <a:extLst>
              <a:ext uri="{FF2B5EF4-FFF2-40B4-BE49-F238E27FC236}">
                <a16:creationId xmlns:a16="http://schemas.microsoft.com/office/drawing/2014/main" id="{AB878B02-7B47-C650-0D33-0477BCD87D9D}"/>
              </a:ext>
            </a:extLst>
          </p:cNvPr>
          <p:cNvSpPr txBox="1"/>
          <p:nvPr/>
        </p:nvSpPr>
        <p:spPr>
          <a:xfrm>
            <a:off x="489098" y="871871"/>
            <a:ext cx="8654902" cy="8697432"/>
          </a:xfrm>
          <a:prstGeom prst="rect">
            <a:avLst/>
          </a:prstGeom>
        </p:spPr>
        <p:txBody>
          <a:bodyPr vert="horz" lIns="91440" tIns="45720" rIns="91440" bIns="45720" rtlCol="0">
            <a:normAutofit/>
          </a:bodyPr>
          <a:lstStyle/>
          <a:p>
            <a:pPr>
              <a:lnSpc>
                <a:spcPct val="90000"/>
              </a:lnSpc>
              <a:spcAft>
                <a:spcPts val="600"/>
              </a:spcAft>
            </a:pPr>
            <a:r>
              <a:rPr lang="en-US" sz="5400" b="1" dirty="0">
                <a:solidFill>
                  <a:schemeClr val="tx2">
                    <a:lumMod val="90000"/>
                    <a:lumOff val="10000"/>
                  </a:schemeClr>
                </a:solidFill>
              </a:rPr>
              <a:t>Plan de la </a:t>
            </a:r>
            <a:r>
              <a:rPr lang="en-US" sz="5400" b="1" dirty="0" err="1">
                <a:solidFill>
                  <a:schemeClr val="tx2">
                    <a:lumMod val="90000"/>
                    <a:lumOff val="10000"/>
                  </a:schemeClr>
                </a:solidFill>
              </a:rPr>
              <a:t>présentation</a:t>
            </a:r>
            <a:endParaRPr lang="en-US" sz="5400" b="1" dirty="0">
              <a:solidFill>
                <a:schemeClr val="tx2">
                  <a:lumMod val="90000"/>
                  <a:lumOff val="10000"/>
                </a:schemeClr>
              </a:solidFill>
            </a:endParaRPr>
          </a:p>
          <a:p>
            <a:pPr indent="-228600">
              <a:lnSpc>
                <a:spcPct val="90000"/>
              </a:lnSpc>
              <a:spcAft>
                <a:spcPts val="600"/>
              </a:spcAft>
              <a:buFont typeface="Arial" panose="020B0604020202020204" pitchFamily="34" charset="0"/>
              <a:buChar char="•"/>
            </a:pPr>
            <a:endParaRPr lang="en-US" sz="2300" dirty="0">
              <a:solidFill>
                <a:schemeClr val="tx2"/>
              </a:solidFill>
            </a:endParaRPr>
          </a:p>
          <a:p>
            <a:pPr indent="-228600">
              <a:lnSpc>
                <a:spcPct val="90000"/>
              </a:lnSpc>
              <a:spcAft>
                <a:spcPts val="600"/>
              </a:spcAft>
              <a:buFont typeface="Arial" panose="020B0604020202020204" pitchFamily="34" charset="0"/>
              <a:buChar char="•"/>
            </a:pPr>
            <a:r>
              <a:rPr lang="en-US" sz="3200" dirty="0" err="1">
                <a:solidFill>
                  <a:schemeClr val="tx2">
                    <a:lumMod val="90000"/>
                    <a:lumOff val="10000"/>
                  </a:schemeClr>
                </a:solidFill>
              </a:rPr>
              <a:t>Pourquoi</a:t>
            </a:r>
            <a:r>
              <a:rPr lang="en-US" sz="3200" dirty="0">
                <a:solidFill>
                  <a:schemeClr val="tx2">
                    <a:lumMod val="90000"/>
                    <a:lumOff val="10000"/>
                  </a:schemeClr>
                </a:solidFill>
              </a:rPr>
              <a:t> on fait </a:t>
            </a:r>
            <a:r>
              <a:rPr lang="en-US" sz="3200" dirty="0" err="1">
                <a:solidFill>
                  <a:schemeClr val="tx2">
                    <a:lumMod val="90000"/>
                    <a:lumOff val="10000"/>
                  </a:schemeClr>
                </a:solidFill>
              </a:rPr>
              <a:t>cette</a:t>
            </a:r>
            <a:r>
              <a:rPr lang="en-US" sz="3200" dirty="0">
                <a:solidFill>
                  <a:schemeClr val="tx2">
                    <a:lumMod val="90000"/>
                    <a:lumOff val="10000"/>
                  </a:schemeClr>
                </a:solidFill>
              </a:rPr>
              <a:t> recherche? / </a:t>
            </a:r>
            <a:r>
              <a:rPr lang="en-US" sz="3200" i="1" dirty="0">
                <a:solidFill>
                  <a:schemeClr val="tx2">
                    <a:lumMod val="90000"/>
                    <a:lumOff val="10000"/>
                  </a:schemeClr>
                </a:solidFill>
              </a:rPr>
              <a:t>Why are we doing this research?</a:t>
            </a:r>
          </a:p>
          <a:p>
            <a:pPr indent="-228600">
              <a:lnSpc>
                <a:spcPct val="90000"/>
              </a:lnSpc>
              <a:spcAft>
                <a:spcPts val="600"/>
              </a:spcAft>
              <a:buFont typeface="Arial" panose="020B0604020202020204" pitchFamily="34" charset="0"/>
              <a:buChar char="•"/>
            </a:pPr>
            <a:endParaRPr lang="en-US" sz="3200" dirty="0">
              <a:solidFill>
                <a:schemeClr val="tx2">
                  <a:lumMod val="90000"/>
                  <a:lumOff val="10000"/>
                </a:schemeClr>
              </a:solidFill>
            </a:endParaRPr>
          </a:p>
          <a:p>
            <a:pPr indent="-228600">
              <a:lnSpc>
                <a:spcPct val="90000"/>
              </a:lnSpc>
              <a:spcAft>
                <a:spcPts val="600"/>
              </a:spcAft>
              <a:buFont typeface="Arial" panose="020B0604020202020204" pitchFamily="34" charset="0"/>
              <a:buChar char="•"/>
            </a:pPr>
            <a:r>
              <a:rPr lang="en-US" sz="3200" dirty="0">
                <a:solidFill>
                  <a:schemeClr val="tx2">
                    <a:lumMod val="90000"/>
                    <a:lumOff val="10000"/>
                  </a:schemeClr>
                </a:solidFill>
              </a:rPr>
              <a:t>Comment on le fait? / </a:t>
            </a:r>
            <a:r>
              <a:rPr lang="en-US" sz="3200" i="1" dirty="0">
                <a:solidFill>
                  <a:schemeClr val="tx2">
                    <a:lumMod val="90000"/>
                    <a:lumOff val="10000"/>
                  </a:schemeClr>
                </a:solidFill>
              </a:rPr>
              <a:t>How are we doing it?</a:t>
            </a:r>
          </a:p>
          <a:p>
            <a:pPr marL="742950" lvl="1" indent="-228600">
              <a:lnSpc>
                <a:spcPct val="90000"/>
              </a:lnSpc>
              <a:spcAft>
                <a:spcPts val="600"/>
              </a:spcAft>
              <a:buFont typeface="Arial" panose="020B0604020202020204" pitchFamily="34" charset="0"/>
              <a:buChar char="•"/>
            </a:pPr>
            <a:r>
              <a:rPr lang="en-US" sz="3200" dirty="0">
                <a:solidFill>
                  <a:schemeClr val="tx2">
                    <a:lumMod val="90000"/>
                    <a:lumOff val="10000"/>
                  </a:schemeClr>
                </a:solidFill>
              </a:rPr>
              <a:t>Avec qui? / </a:t>
            </a:r>
            <a:r>
              <a:rPr lang="en-US" sz="3200" i="1" dirty="0">
                <a:solidFill>
                  <a:schemeClr val="tx2">
                    <a:lumMod val="90000"/>
                    <a:lumOff val="10000"/>
                  </a:schemeClr>
                </a:solidFill>
              </a:rPr>
              <a:t>With who?</a:t>
            </a:r>
            <a:endParaRPr lang="en-US" sz="3200" dirty="0">
              <a:solidFill>
                <a:schemeClr val="tx2">
                  <a:lumMod val="90000"/>
                  <a:lumOff val="10000"/>
                </a:schemeClr>
              </a:solidFill>
            </a:endParaRPr>
          </a:p>
          <a:p>
            <a:pPr marL="742950" lvl="1" indent="-228600">
              <a:lnSpc>
                <a:spcPct val="90000"/>
              </a:lnSpc>
              <a:spcAft>
                <a:spcPts val="600"/>
              </a:spcAft>
              <a:buFont typeface="Arial" panose="020B0604020202020204" pitchFamily="34" charset="0"/>
              <a:buChar char="•"/>
            </a:pPr>
            <a:r>
              <a:rPr lang="en-US" sz="3200" dirty="0" err="1">
                <a:solidFill>
                  <a:schemeClr val="tx2">
                    <a:lumMod val="90000"/>
                    <a:lumOff val="10000"/>
                  </a:schemeClr>
                </a:solidFill>
              </a:rPr>
              <a:t>Où</a:t>
            </a:r>
            <a:r>
              <a:rPr lang="en-US" sz="3200" dirty="0">
                <a:solidFill>
                  <a:schemeClr val="tx2">
                    <a:lumMod val="90000"/>
                    <a:lumOff val="10000"/>
                  </a:schemeClr>
                </a:solidFill>
              </a:rPr>
              <a:t>? / </a:t>
            </a:r>
            <a:r>
              <a:rPr lang="en-US" sz="3200" i="1" dirty="0">
                <a:solidFill>
                  <a:schemeClr val="tx2">
                    <a:lumMod val="90000"/>
                    <a:lumOff val="10000"/>
                  </a:schemeClr>
                </a:solidFill>
              </a:rPr>
              <a:t>Where?</a:t>
            </a:r>
            <a:endParaRPr lang="en-US" sz="3200" dirty="0">
              <a:solidFill>
                <a:schemeClr val="tx2">
                  <a:lumMod val="90000"/>
                  <a:lumOff val="10000"/>
                </a:schemeClr>
              </a:solidFill>
            </a:endParaRPr>
          </a:p>
          <a:p>
            <a:pPr marL="742950" lvl="1" indent="-228600">
              <a:lnSpc>
                <a:spcPct val="90000"/>
              </a:lnSpc>
              <a:spcAft>
                <a:spcPts val="600"/>
              </a:spcAft>
              <a:buFont typeface="Arial" panose="020B0604020202020204" pitchFamily="34" charset="0"/>
              <a:buChar char="•"/>
            </a:pPr>
            <a:r>
              <a:rPr lang="en-US" sz="3200" dirty="0" err="1">
                <a:solidFill>
                  <a:schemeClr val="tx2">
                    <a:lumMod val="90000"/>
                    <a:lumOff val="10000"/>
                  </a:schemeClr>
                </a:solidFill>
              </a:rPr>
              <a:t>Quand</a:t>
            </a:r>
            <a:r>
              <a:rPr lang="en-US" sz="3200" dirty="0">
                <a:solidFill>
                  <a:schemeClr val="tx2">
                    <a:lumMod val="90000"/>
                    <a:lumOff val="10000"/>
                  </a:schemeClr>
                </a:solidFill>
              </a:rPr>
              <a:t>? / </a:t>
            </a:r>
            <a:r>
              <a:rPr lang="en-US" sz="3200" i="1" dirty="0">
                <a:solidFill>
                  <a:schemeClr val="tx2">
                    <a:lumMod val="90000"/>
                    <a:lumOff val="10000"/>
                  </a:schemeClr>
                </a:solidFill>
              </a:rPr>
              <a:t>When?</a:t>
            </a:r>
            <a:endParaRPr lang="en-US" sz="3200" dirty="0">
              <a:solidFill>
                <a:schemeClr val="tx2">
                  <a:lumMod val="90000"/>
                  <a:lumOff val="10000"/>
                </a:schemeClr>
              </a:solidFill>
            </a:endParaRPr>
          </a:p>
          <a:p>
            <a:pPr indent="-228600">
              <a:lnSpc>
                <a:spcPct val="90000"/>
              </a:lnSpc>
              <a:spcAft>
                <a:spcPts val="600"/>
              </a:spcAft>
              <a:buFont typeface="Arial" panose="020B0604020202020204" pitchFamily="34" charset="0"/>
              <a:buChar char="•"/>
            </a:pPr>
            <a:endParaRPr lang="en-US" sz="3200" dirty="0">
              <a:solidFill>
                <a:schemeClr val="tx2">
                  <a:lumMod val="90000"/>
                  <a:lumOff val="10000"/>
                </a:schemeClr>
              </a:solidFill>
            </a:endParaRPr>
          </a:p>
          <a:p>
            <a:pPr indent="-228600">
              <a:lnSpc>
                <a:spcPct val="90000"/>
              </a:lnSpc>
              <a:spcAft>
                <a:spcPts val="600"/>
              </a:spcAft>
              <a:buFont typeface="Arial" panose="020B0604020202020204" pitchFamily="34" charset="0"/>
              <a:buChar char="•"/>
            </a:pPr>
            <a:r>
              <a:rPr lang="en-US" sz="3200" dirty="0" err="1">
                <a:solidFill>
                  <a:schemeClr val="tx2">
                    <a:lumMod val="90000"/>
                    <a:lumOff val="10000"/>
                  </a:schemeClr>
                </a:solidFill>
              </a:rPr>
              <a:t>Qu’est</a:t>
            </a:r>
            <a:r>
              <a:rPr lang="en-US" sz="3200" dirty="0">
                <a:solidFill>
                  <a:schemeClr val="tx2">
                    <a:lumMod val="90000"/>
                    <a:lumOff val="10000"/>
                  </a:schemeClr>
                </a:solidFill>
              </a:rPr>
              <a:t> </a:t>
            </a:r>
            <a:r>
              <a:rPr lang="en-US" sz="3200" dirty="0" err="1">
                <a:solidFill>
                  <a:schemeClr val="tx2">
                    <a:lumMod val="90000"/>
                    <a:lumOff val="10000"/>
                  </a:schemeClr>
                </a:solidFill>
              </a:rPr>
              <a:t>qu’on</a:t>
            </a:r>
            <a:r>
              <a:rPr lang="en-US" sz="3200" dirty="0">
                <a:solidFill>
                  <a:schemeClr val="tx2">
                    <a:lumMod val="90000"/>
                    <a:lumOff val="10000"/>
                  </a:schemeClr>
                </a:solidFill>
              </a:rPr>
              <a:t> à </a:t>
            </a:r>
            <a:r>
              <a:rPr lang="en-US" sz="3200" dirty="0" err="1">
                <a:solidFill>
                  <a:schemeClr val="tx2">
                    <a:lumMod val="90000"/>
                    <a:lumOff val="10000"/>
                  </a:schemeClr>
                </a:solidFill>
              </a:rPr>
              <a:t>appris</a:t>
            </a:r>
            <a:r>
              <a:rPr lang="en-US" sz="3200" dirty="0">
                <a:solidFill>
                  <a:schemeClr val="tx2">
                    <a:lumMod val="90000"/>
                    <a:lumOff val="10000"/>
                  </a:schemeClr>
                </a:solidFill>
              </a:rPr>
              <a:t>?  / </a:t>
            </a:r>
            <a:r>
              <a:rPr lang="en-US" sz="3200" i="1" dirty="0">
                <a:solidFill>
                  <a:schemeClr val="tx2">
                    <a:lumMod val="90000"/>
                    <a:lumOff val="10000"/>
                  </a:schemeClr>
                </a:solidFill>
              </a:rPr>
              <a:t>What did we learn?</a:t>
            </a:r>
            <a:endParaRPr lang="en-US" sz="3200" dirty="0">
              <a:solidFill>
                <a:schemeClr val="tx2">
                  <a:lumMod val="90000"/>
                  <a:lumOff val="10000"/>
                </a:schemeClr>
              </a:solidFill>
            </a:endParaRPr>
          </a:p>
          <a:p>
            <a:pPr>
              <a:lnSpc>
                <a:spcPct val="90000"/>
              </a:lnSpc>
              <a:spcAft>
                <a:spcPts val="600"/>
              </a:spcAft>
            </a:pPr>
            <a:endParaRPr lang="en-US" sz="3200" dirty="0">
              <a:solidFill>
                <a:schemeClr val="tx2">
                  <a:lumMod val="90000"/>
                  <a:lumOff val="10000"/>
                </a:schemeClr>
              </a:solidFill>
            </a:endParaRPr>
          </a:p>
          <a:p>
            <a:pPr indent="-228600">
              <a:lnSpc>
                <a:spcPct val="90000"/>
              </a:lnSpc>
              <a:spcAft>
                <a:spcPts val="600"/>
              </a:spcAft>
              <a:buFont typeface="Arial" panose="020B0604020202020204" pitchFamily="34" charset="0"/>
              <a:buChar char="•"/>
            </a:pPr>
            <a:r>
              <a:rPr lang="en-US" sz="3200" dirty="0" err="1">
                <a:solidFill>
                  <a:schemeClr val="tx2">
                    <a:lumMod val="90000"/>
                    <a:lumOff val="10000"/>
                  </a:schemeClr>
                </a:solidFill>
              </a:rPr>
              <a:t>Qu’est</a:t>
            </a:r>
            <a:r>
              <a:rPr lang="en-US" sz="3200" dirty="0">
                <a:solidFill>
                  <a:schemeClr val="tx2">
                    <a:lumMod val="90000"/>
                    <a:lumOff val="10000"/>
                  </a:schemeClr>
                </a:solidFill>
              </a:rPr>
              <a:t> </a:t>
            </a:r>
            <a:r>
              <a:rPr lang="en-US" sz="3200" dirty="0" err="1">
                <a:solidFill>
                  <a:schemeClr val="tx2">
                    <a:lumMod val="90000"/>
                    <a:lumOff val="10000"/>
                  </a:schemeClr>
                </a:solidFill>
              </a:rPr>
              <a:t>ce</a:t>
            </a:r>
            <a:r>
              <a:rPr lang="en-US" sz="3200" dirty="0">
                <a:solidFill>
                  <a:schemeClr val="tx2">
                    <a:lumMod val="90000"/>
                    <a:lumOff val="10000"/>
                  </a:schemeClr>
                </a:solidFill>
              </a:rPr>
              <a:t> qui manque? / </a:t>
            </a:r>
            <a:r>
              <a:rPr lang="en-US" sz="3200" i="1" dirty="0">
                <a:solidFill>
                  <a:schemeClr val="tx2">
                    <a:lumMod val="90000"/>
                    <a:lumOff val="10000"/>
                  </a:schemeClr>
                </a:solidFill>
              </a:rPr>
              <a:t>What is missing?</a:t>
            </a:r>
            <a:endParaRPr lang="en-US" sz="3200" dirty="0">
              <a:solidFill>
                <a:schemeClr val="tx2">
                  <a:lumMod val="90000"/>
                  <a:lumOff val="10000"/>
                </a:schemeClr>
              </a:solidFill>
            </a:endParaRPr>
          </a:p>
          <a:p>
            <a:pPr indent="-228600">
              <a:lnSpc>
                <a:spcPct val="90000"/>
              </a:lnSpc>
              <a:spcAft>
                <a:spcPts val="600"/>
              </a:spcAft>
              <a:buFont typeface="Arial" panose="020B0604020202020204" pitchFamily="34" charset="0"/>
              <a:buChar char="•"/>
            </a:pPr>
            <a:endParaRPr lang="en-US" sz="3200" dirty="0">
              <a:solidFill>
                <a:schemeClr val="tx2">
                  <a:lumMod val="90000"/>
                  <a:lumOff val="10000"/>
                </a:schemeClr>
              </a:solidFill>
            </a:endParaRPr>
          </a:p>
          <a:p>
            <a:pPr indent="-228600">
              <a:lnSpc>
                <a:spcPct val="90000"/>
              </a:lnSpc>
              <a:spcAft>
                <a:spcPts val="600"/>
              </a:spcAft>
              <a:buFont typeface="Arial" panose="020B0604020202020204" pitchFamily="34" charset="0"/>
              <a:buChar char="•"/>
            </a:pPr>
            <a:r>
              <a:rPr lang="en-US" sz="3200" dirty="0" err="1">
                <a:solidFill>
                  <a:schemeClr val="tx2">
                    <a:lumMod val="90000"/>
                    <a:lumOff val="10000"/>
                  </a:schemeClr>
                </a:solidFill>
              </a:rPr>
              <a:t>Quelles</a:t>
            </a:r>
            <a:r>
              <a:rPr lang="en-US" sz="3200" dirty="0">
                <a:solidFill>
                  <a:schemeClr val="tx2">
                    <a:lumMod val="90000"/>
                    <a:lumOff val="10000"/>
                  </a:schemeClr>
                </a:solidFill>
              </a:rPr>
              <a:t> </a:t>
            </a:r>
            <a:r>
              <a:rPr lang="en-US" sz="3200" dirty="0" err="1">
                <a:solidFill>
                  <a:schemeClr val="tx2">
                    <a:lumMod val="90000"/>
                    <a:lumOff val="10000"/>
                  </a:schemeClr>
                </a:solidFill>
              </a:rPr>
              <a:t>sont</a:t>
            </a:r>
            <a:r>
              <a:rPr lang="en-US" sz="3200" dirty="0">
                <a:solidFill>
                  <a:schemeClr val="tx2">
                    <a:lumMod val="90000"/>
                    <a:lumOff val="10000"/>
                  </a:schemeClr>
                </a:solidFill>
              </a:rPr>
              <a:t> les </a:t>
            </a:r>
            <a:r>
              <a:rPr lang="en-US" sz="3200" dirty="0" err="1">
                <a:solidFill>
                  <a:schemeClr val="tx2">
                    <a:lumMod val="90000"/>
                    <a:lumOff val="10000"/>
                  </a:schemeClr>
                </a:solidFill>
              </a:rPr>
              <a:t>prochaines</a:t>
            </a:r>
            <a:r>
              <a:rPr lang="en-US" sz="3200" dirty="0">
                <a:solidFill>
                  <a:schemeClr val="tx2">
                    <a:lumMod val="90000"/>
                    <a:lumOff val="10000"/>
                  </a:schemeClr>
                </a:solidFill>
              </a:rPr>
              <a:t> étapes? / </a:t>
            </a:r>
            <a:r>
              <a:rPr lang="en-US" sz="3200" i="1" dirty="0">
                <a:solidFill>
                  <a:schemeClr val="tx2">
                    <a:lumMod val="90000"/>
                    <a:lumOff val="10000"/>
                  </a:schemeClr>
                </a:solidFill>
              </a:rPr>
              <a:t>What are the next steps?</a:t>
            </a:r>
            <a:endParaRPr lang="en-US" sz="3200" dirty="0">
              <a:solidFill>
                <a:schemeClr val="tx2">
                  <a:lumMod val="90000"/>
                  <a:lumOff val="10000"/>
                </a:schemeClr>
              </a:solidFill>
            </a:endParaRPr>
          </a:p>
          <a:p>
            <a:pPr indent="-228600">
              <a:lnSpc>
                <a:spcPct val="90000"/>
              </a:lnSpc>
              <a:spcAft>
                <a:spcPts val="600"/>
              </a:spcAft>
              <a:buFont typeface="Arial" panose="020B0604020202020204" pitchFamily="34" charset="0"/>
              <a:buChar char="•"/>
            </a:pPr>
            <a:endParaRPr lang="en-US" sz="3200" dirty="0">
              <a:solidFill>
                <a:schemeClr val="tx2">
                  <a:lumMod val="90000"/>
                  <a:lumOff val="10000"/>
                </a:schemeClr>
              </a:solidFill>
            </a:endParaRPr>
          </a:p>
          <a:p>
            <a:pPr indent="-228600">
              <a:lnSpc>
                <a:spcPct val="90000"/>
              </a:lnSpc>
              <a:spcAft>
                <a:spcPts val="600"/>
              </a:spcAft>
              <a:buFont typeface="Arial" panose="020B0604020202020204" pitchFamily="34" charset="0"/>
              <a:buChar char="•"/>
            </a:pPr>
            <a:endParaRPr lang="en-US" sz="3200" dirty="0"/>
          </a:p>
          <a:p>
            <a:pPr indent="-228600">
              <a:lnSpc>
                <a:spcPct val="90000"/>
              </a:lnSpc>
              <a:spcAft>
                <a:spcPts val="600"/>
              </a:spcAft>
              <a:buFont typeface="Arial" panose="020B0604020202020204" pitchFamily="34" charset="0"/>
              <a:buChar char="•"/>
            </a:pPr>
            <a:endParaRPr lang="en-US" sz="2300" dirty="0"/>
          </a:p>
        </p:txBody>
      </p:sp>
    </p:spTree>
    <p:extLst>
      <p:ext uri="{BB962C8B-B14F-4D97-AF65-F5344CB8AC3E}">
        <p14:creationId xmlns:p14="http://schemas.microsoft.com/office/powerpoint/2010/main" val="28422369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216B57">
            <a:alpha val="70000"/>
          </a:srgbClr>
        </a:solidFill>
        <a:effectLst/>
      </p:bgPr>
    </p:bg>
    <p:spTree>
      <p:nvGrpSpPr>
        <p:cNvPr id="1" name=""/>
        <p:cNvGrpSpPr/>
        <p:nvPr/>
      </p:nvGrpSpPr>
      <p:grpSpPr>
        <a:xfrm>
          <a:off x="0" y="0"/>
          <a:ext cx="0" cy="0"/>
          <a:chOff x="0" y="0"/>
          <a:chExt cx="0" cy="0"/>
        </a:xfrm>
      </p:grpSpPr>
      <p:sp>
        <p:nvSpPr>
          <p:cNvPr id="6" name="Google Shape;167;p20">
            <a:extLst>
              <a:ext uri="{FF2B5EF4-FFF2-40B4-BE49-F238E27FC236}">
                <a16:creationId xmlns:a16="http://schemas.microsoft.com/office/drawing/2014/main" id="{7CC55AC1-C968-13CC-F5BF-1DC8F31DE1E0}"/>
              </a:ext>
            </a:extLst>
          </p:cNvPr>
          <p:cNvSpPr txBox="1"/>
          <p:nvPr/>
        </p:nvSpPr>
        <p:spPr>
          <a:xfrm>
            <a:off x="0" y="299208"/>
            <a:ext cx="16493756" cy="1595565"/>
          </a:xfrm>
          <a:prstGeom prst="rect">
            <a:avLst/>
          </a:prstGeom>
          <a:noFill/>
          <a:ln cap="flat">
            <a:noFill/>
          </a:ln>
        </p:spPr>
        <p:txBody>
          <a:bodyPr vert="horz" wrap="square" lIns="0" tIns="0" rIns="0" bIns="0" anchor="t" anchorCtr="1" compatLnSpc="1">
            <a:spAutoFit/>
          </a:bodyPr>
          <a:lstStyle/>
          <a:p>
            <a:pPr marL="0" marR="0" lvl="0" indent="0" defTabSz="914400" rtl="0" fontAlgn="auto" hangingPunct="1">
              <a:lnSpc>
                <a:spcPct val="95991"/>
              </a:lnSpc>
              <a:spcBef>
                <a:spcPts val="0"/>
              </a:spcBef>
              <a:spcAft>
                <a:spcPts val="0"/>
              </a:spcAft>
              <a:buNone/>
              <a:tabLst/>
              <a:defRPr sz="1800" b="0" i="0" u="none" strike="noStrike" kern="0" cap="none" spc="0" baseline="0">
                <a:solidFill>
                  <a:srgbClr val="000000"/>
                </a:solidFill>
                <a:uFillTx/>
              </a:defRPr>
            </a:pPr>
            <a:r>
              <a:rPr lang="fr-CA" sz="5400" b="0" i="0" u="none" strike="noStrike" kern="0" cap="none" spc="0" baseline="0" dirty="0">
                <a:solidFill>
                  <a:schemeClr val="tx2"/>
                </a:solidFill>
                <a:uFillTx/>
                <a:latin typeface="+mj-lt"/>
                <a:ea typeface="Tenor Sans"/>
                <a:cs typeface="Tenor Sans"/>
              </a:rPr>
              <a:t>Pourquoi on fait la recherche ? - Problématique / </a:t>
            </a:r>
            <a:r>
              <a:rPr lang="fr-CA" sz="5400" b="0" i="1" u="none" strike="noStrike" kern="0" cap="none" spc="0" baseline="0" dirty="0">
                <a:solidFill>
                  <a:schemeClr val="tx2"/>
                </a:solidFill>
                <a:uFillTx/>
                <a:latin typeface="+mj-lt"/>
                <a:ea typeface="Tenor Sans"/>
                <a:cs typeface="Tenor Sans"/>
              </a:rPr>
              <a:t>Why are we doing this research?</a:t>
            </a:r>
            <a:endParaRPr lang="fr-CA" sz="600" b="0" i="0" u="none" strike="noStrike" kern="0" cap="none" spc="0" baseline="0" dirty="0">
              <a:solidFill>
                <a:schemeClr val="tx2"/>
              </a:solidFill>
              <a:uFillTx/>
              <a:latin typeface="+mj-lt"/>
              <a:ea typeface="Arial"/>
              <a:cs typeface="Arial"/>
            </a:endParaRPr>
          </a:p>
        </p:txBody>
      </p:sp>
      <p:graphicFrame>
        <p:nvGraphicFramePr>
          <p:cNvPr id="10" name="Google Shape;166;p20">
            <a:extLst>
              <a:ext uri="{FF2B5EF4-FFF2-40B4-BE49-F238E27FC236}">
                <a16:creationId xmlns:a16="http://schemas.microsoft.com/office/drawing/2014/main" id="{E7F0B176-F4C0-4A06-3325-2E97FA331BD5}"/>
              </a:ext>
            </a:extLst>
          </p:cNvPr>
          <p:cNvGraphicFramePr/>
          <p:nvPr>
            <p:extLst>
              <p:ext uri="{D42A27DB-BD31-4B8C-83A1-F6EECF244321}">
                <p14:modId xmlns:p14="http://schemas.microsoft.com/office/powerpoint/2010/main" val="4159273513"/>
              </p:ext>
            </p:extLst>
          </p:nvPr>
        </p:nvGraphicFramePr>
        <p:xfrm>
          <a:off x="1266357" y="1469903"/>
          <a:ext cx="15755286" cy="826794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alpha val="70000"/>
          </a:schemeClr>
        </a:solidFill>
        <a:effectLst/>
      </p:bgPr>
    </p:bg>
    <p:spTree>
      <p:nvGrpSpPr>
        <p:cNvPr id="1" name=""/>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00" cy="10287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957773" y="958920"/>
            <a:ext cx="10287000" cy="836916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589809" y="592809"/>
            <a:ext cx="9519314" cy="836412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2293361" y="4228451"/>
            <a:ext cx="3752969" cy="836412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Rectangle 30">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7503" y="1279190"/>
            <a:ext cx="10287002" cy="7728618"/>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1228130" y="1692746"/>
            <a:ext cx="6477455" cy="6477455"/>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Google Shape;167;p20">
            <a:extLst>
              <a:ext uri="{FF2B5EF4-FFF2-40B4-BE49-F238E27FC236}">
                <a16:creationId xmlns:a16="http://schemas.microsoft.com/office/drawing/2014/main" id="{26733518-A702-A469-6883-A9E5D1BADD37}"/>
              </a:ext>
            </a:extLst>
          </p:cNvPr>
          <p:cNvSpPr txBox="1"/>
          <p:nvPr/>
        </p:nvSpPr>
        <p:spPr>
          <a:xfrm>
            <a:off x="1239594" y="880282"/>
            <a:ext cx="6345150" cy="5081246"/>
          </a:xfrm>
          <a:prstGeom prst="rect">
            <a:avLst/>
          </a:prstGeom>
        </p:spPr>
        <p:txBody>
          <a:bodyPr vert="horz" lIns="91440" tIns="45720" rIns="91440" bIns="45720" rtlCol="0" anchor="b" anchorCtr="1" compatLnSpc="1">
            <a:normAutofit lnSpcReduction="10000"/>
          </a:bodyPr>
          <a:lstStyle/>
          <a:p>
            <a:pPr marL="0" marR="0" lvl="0" indent="0" algn="r" fontAlgn="auto">
              <a:lnSpc>
                <a:spcPct val="90000"/>
              </a:lnSpc>
              <a:spcBef>
                <a:spcPct val="0"/>
              </a:spcBef>
              <a:spcAft>
                <a:spcPts val="600"/>
              </a:spcAft>
              <a:tabLst/>
              <a:defRPr sz="1800" b="0" i="0" u="none" strike="noStrike" kern="0" cap="none" spc="0" baseline="0">
                <a:solidFill>
                  <a:srgbClr val="000000"/>
                </a:solidFill>
                <a:uFillTx/>
              </a:defRPr>
            </a:pPr>
            <a:r>
              <a:rPr lang="en-US" sz="6000" kern="0" dirty="0" err="1">
                <a:solidFill>
                  <a:schemeClr val="bg1"/>
                </a:solidFill>
                <a:latin typeface="+mj-lt"/>
              </a:rPr>
              <a:t>Pourquoi</a:t>
            </a:r>
            <a:r>
              <a:rPr lang="en-US" sz="6000" kern="0" dirty="0">
                <a:solidFill>
                  <a:schemeClr val="bg1"/>
                </a:solidFill>
                <a:latin typeface="+mj-lt"/>
              </a:rPr>
              <a:t> on fait la recherche ? – </a:t>
            </a:r>
            <a:r>
              <a:rPr lang="en-US" sz="6000" kern="0" dirty="0" err="1">
                <a:solidFill>
                  <a:schemeClr val="bg1"/>
                </a:solidFill>
                <a:latin typeface="+mj-lt"/>
              </a:rPr>
              <a:t>Problématique</a:t>
            </a:r>
          </a:p>
          <a:p>
            <a:pPr marL="0" marR="0" lvl="0" indent="0" algn="r" fontAlgn="auto">
              <a:lnSpc>
                <a:spcPct val="90000"/>
              </a:lnSpc>
              <a:spcBef>
                <a:spcPct val="0"/>
              </a:spcBef>
              <a:spcAft>
                <a:spcPts val="600"/>
              </a:spcAft>
              <a:tabLst/>
              <a:defRPr sz="1800" b="0" i="0" u="none" strike="noStrike" kern="0" cap="none" spc="0" baseline="0">
                <a:solidFill>
                  <a:srgbClr val="000000"/>
                </a:solidFill>
                <a:uFillTx/>
              </a:defRPr>
            </a:pPr>
            <a:endParaRPr lang="en-US" sz="6000" kern="0" dirty="0" err="1">
              <a:solidFill>
                <a:schemeClr val="bg1"/>
              </a:solidFill>
              <a:latin typeface="+mj-lt"/>
            </a:endParaRPr>
          </a:p>
          <a:p>
            <a:pPr marL="0" marR="0" lvl="0" indent="0" algn="r" fontAlgn="auto">
              <a:lnSpc>
                <a:spcPct val="90000"/>
              </a:lnSpc>
              <a:spcBef>
                <a:spcPct val="0"/>
              </a:spcBef>
              <a:spcAft>
                <a:spcPts val="600"/>
              </a:spcAft>
              <a:tabLst/>
              <a:defRPr sz="1800" b="0" i="0" u="none" strike="noStrike" kern="0" cap="none" spc="0" baseline="0">
                <a:solidFill>
                  <a:srgbClr val="000000"/>
                </a:solidFill>
                <a:uFillTx/>
              </a:defRPr>
            </a:pPr>
            <a:r>
              <a:rPr lang="en-US" sz="6000" i="1" kern="0" dirty="0" err="1">
                <a:solidFill>
                  <a:schemeClr val="bg1"/>
                </a:solidFill>
                <a:latin typeface="+mj-lt"/>
              </a:rPr>
              <a:t>Why are we doing the research?</a:t>
            </a:r>
            <a:r>
              <a:rPr lang="en-US" sz="6000" i="1" kern="0" dirty="0">
                <a:solidFill>
                  <a:schemeClr val="bg1"/>
                </a:solidFill>
                <a:latin typeface="+mj-lt"/>
              </a:rPr>
              <a:t> </a:t>
            </a:r>
          </a:p>
        </p:txBody>
      </p:sp>
      <p:sp>
        <p:nvSpPr>
          <p:cNvPr id="3" name="TextBox 2">
            <a:extLst>
              <a:ext uri="{FF2B5EF4-FFF2-40B4-BE49-F238E27FC236}">
                <a16:creationId xmlns:a16="http://schemas.microsoft.com/office/drawing/2014/main" id="{D3D4BC0D-4147-0DD7-6938-2B9DFBF3C0B8}"/>
              </a:ext>
            </a:extLst>
          </p:cNvPr>
          <p:cNvSpPr txBox="1"/>
          <p:nvPr/>
        </p:nvSpPr>
        <p:spPr>
          <a:xfrm>
            <a:off x="9754737" y="974220"/>
            <a:ext cx="7293670" cy="8319070"/>
          </a:xfrm>
          <a:prstGeom prst="rect">
            <a:avLst/>
          </a:prstGeom>
        </p:spPr>
        <p:txBody>
          <a:bodyPr vert="horz" lIns="91440" tIns="45720" rIns="91440" bIns="45720" rtlCol="0" anchor="ctr">
            <a:normAutofit/>
          </a:bodyPr>
          <a:lstStyle/>
          <a:p>
            <a:pPr indent="-228600">
              <a:lnSpc>
                <a:spcPct val="90000"/>
              </a:lnSpc>
              <a:spcAft>
                <a:spcPts val="600"/>
              </a:spcAft>
              <a:buFont typeface="Arial" panose="020B0604020202020204" pitchFamily="34" charset="0"/>
              <a:buChar char="•"/>
            </a:pPr>
            <a:r>
              <a:rPr lang="en-US" sz="3000" dirty="0">
                <a:solidFill>
                  <a:schemeClr val="tx2"/>
                </a:solidFill>
              </a:rPr>
              <a:t>Pour </a:t>
            </a:r>
            <a:r>
              <a:rPr lang="en-US" sz="3000" dirty="0" err="1">
                <a:solidFill>
                  <a:schemeClr val="tx2"/>
                </a:solidFill>
              </a:rPr>
              <a:t>contribuer</a:t>
            </a:r>
            <a:r>
              <a:rPr lang="en-US" sz="3000" dirty="0">
                <a:solidFill>
                  <a:schemeClr val="tx2"/>
                </a:solidFill>
              </a:rPr>
              <a:t> au </a:t>
            </a:r>
            <a:r>
              <a:rPr lang="en-US" sz="3000" dirty="0" err="1">
                <a:solidFill>
                  <a:schemeClr val="tx2"/>
                </a:solidFill>
              </a:rPr>
              <a:t>développement</a:t>
            </a:r>
            <a:r>
              <a:rPr lang="en-US" sz="3000" dirty="0">
                <a:solidFill>
                  <a:schemeClr val="tx2"/>
                </a:solidFill>
              </a:rPr>
              <a:t> des standards de pratiques </a:t>
            </a:r>
            <a:r>
              <a:rPr lang="en-US" sz="3000" dirty="0" err="1">
                <a:solidFill>
                  <a:schemeClr val="tx2"/>
                </a:solidFill>
              </a:rPr>
              <a:t>pancanadiennes</a:t>
            </a:r>
            <a:r>
              <a:rPr lang="en-US" sz="3000" dirty="0">
                <a:solidFill>
                  <a:schemeClr val="tx2"/>
                </a:solidFill>
              </a:rPr>
              <a:t> </a:t>
            </a:r>
            <a:r>
              <a:rPr lang="en-US" sz="3000" dirty="0" err="1">
                <a:solidFill>
                  <a:schemeClr val="tx2"/>
                </a:solidFill>
              </a:rPr>
              <a:t>en</a:t>
            </a:r>
            <a:r>
              <a:rPr lang="en-US" sz="3000" dirty="0">
                <a:solidFill>
                  <a:schemeClr val="tx2"/>
                </a:solidFill>
              </a:rPr>
              <a:t> </a:t>
            </a:r>
            <a:r>
              <a:rPr lang="en-US" sz="3000" dirty="0" err="1">
                <a:solidFill>
                  <a:schemeClr val="tx2"/>
                </a:solidFill>
              </a:rPr>
              <a:t>santé</a:t>
            </a:r>
            <a:r>
              <a:rPr lang="en-US" sz="3000" dirty="0">
                <a:solidFill>
                  <a:schemeClr val="tx2"/>
                </a:solidFill>
              </a:rPr>
              <a:t> </a:t>
            </a:r>
            <a:r>
              <a:rPr lang="en-US" sz="3000" dirty="0" err="1">
                <a:solidFill>
                  <a:schemeClr val="tx2"/>
                </a:solidFill>
              </a:rPr>
              <a:t>mentale</a:t>
            </a:r>
            <a:r>
              <a:rPr lang="en-US" sz="3000" dirty="0">
                <a:solidFill>
                  <a:schemeClr val="tx2"/>
                </a:solidFill>
              </a:rPr>
              <a:t> pour des </a:t>
            </a:r>
            <a:r>
              <a:rPr lang="en-US" sz="3000" dirty="0" err="1">
                <a:solidFill>
                  <a:schemeClr val="tx2"/>
                </a:solidFill>
              </a:rPr>
              <a:t>jeunes</a:t>
            </a:r>
            <a:r>
              <a:rPr lang="en-US" sz="3000" dirty="0">
                <a:solidFill>
                  <a:schemeClr val="tx2"/>
                </a:solidFill>
              </a:rPr>
              <a:t> </a:t>
            </a:r>
            <a:r>
              <a:rPr lang="en-US" sz="3000" dirty="0" err="1">
                <a:solidFill>
                  <a:schemeClr val="tx2"/>
                </a:solidFill>
              </a:rPr>
              <a:t>en</a:t>
            </a:r>
            <a:r>
              <a:rPr lang="en-US" sz="3000" dirty="0">
                <a:solidFill>
                  <a:schemeClr val="tx2"/>
                </a:solidFill>
              </a:rPr>
              <a:t> situation de </a:t>
            </a:r>
            <a:r>
              <a:rPr lang="en-US" sz="3000" dirty="0" err="1">
                <a:solidFill>
                  <a:schemeClr val="tx2"/>
                </a:solidFill>
              </a:rPr>
              <a:t>vulnérabilités</a:t>
            </a:r>
            <a:r>
              <a:rPr lang="en-US" sz="3000" dirty="0">
                <a:solidFill>
                  <a:schemeClr val="tx2"/>
                </a:solidFill>
              </a:rPr>
              <a:t>. / </a:t>
            </a:r>
            <a:r>
              <a:rPr lang="en-US" sz="3000" i="1" dirty="0">
                <a:solidFill>
                  <a:schemeClr val="tx2"/>
                </a:solidFill>
              </a:rPr>
              <a:t>To contribute to the development of service standards in youth mental health services for vulnerable youth across Canada. </a:t>
            </a:r>
            <a:endParaRPr lang="en-US" sz="3000" dirty="0">
              <a:solidFill>
                <a:schemeClr val="tx2"/>
              </a:solidFill>
            </a:endParaRPr>
          </a:p>
          <a:p>
            <a:pPr>
              <a:lnSpc>
                <a:spcPct val="90000"/>
              </a:lnSpc>
              <a:spcAft>
                <a:spcPts val="600"/>
              </a:spcAft>
            </a:pPr>
            <a:endParaRPr lang="en-US" sz="3000" dirty="0">
              <a:solidFill>
                <a:schemeClr val="tx2"/>
              </a:solidFill>
            </a:endParaRPr>
          </a:p>
          <a:p>
            <a:pPr indent="-228600">
              <a:lnSpc>
                <a:spcPct val="90000"/>
              </a:lnSpc>
              <a:spcAft>
                <a:spcPts val="600"/>
              </a:spcAft>
              <a:buFont typeface="Arial" panose="020B0604020202020204" pitchFamily="34" charset="0"/>
              <a:buChar char="•"/>
            </a:pPr>
            <a:r>
              <a:rPr lang="en-US" sz="3000" dirty="0">
                <a:solidFill>
                  <a:schemeClr val="tx2"/>
                </a:solidFill>
              </a:rPr>
              <a:t>Pour </a:t>
            </a:r>
            <a:r>
              <a:rPr lang="en-US" sz="3000" dirty="0" err="1">
                <a:solidFill>
                  <a:schemeClr val="tx2"/>
                </a:solidFill>
              </a:rPr>
              <a:t>mieux</a:t>
            </a:r>
            <a:r>
              <a:rPr lang="en-US" sz="3000" dirty="0">
                <a:solidFill>
                  <a:schemeClr val="tx2"/>
                </a:solidFill>
              </a:rPr>
              <a:t> </a:t>
            </a:r>
            <a:r>
              <a:rPr lang="en-US" sz="3000" dirty="0" err="1">
                <a:solidFill>
                  <a:schemeClr val="tx2"/>
                </a:solidFill>
              </a:rPr>
              <a:t>comprendre</a:t>
            </a:r>
            <a:r>
              <a:rPr lang="en-US" sz="3000" dirty="0">
                <a:solidFill>
                  <a:schemeClr val="tx2"/>
                </a:solidFill>
              </a:rPr>
              <a:t> comment </a:t>
            </a:r>
            <a:r>
              <a:rPr lang="en-US" sz="3000" dirty="0" err="1">
                <a:solidFill>
                  <a:schemeClr val="tx2"/>
                </a:solidFill>
              </a:rPr>
              <a:t>améliorer</a:t>
            </a:r>
            <a:r>
              <a:rPr lang="en-US" sz="3000" dirty="0">
                <a:solidFill>
                  <a:schemeClr val="tx2"/>
                </a:solidFill>
              </a:rPr>
              <a:t> les </a:t>
            </a:r>
            <a:r>
              <a:rPr lang="en-US" sz="3000" dirty="0" err="1">
                <a:solidFill>
                  <a:schemeClr val="tx2"/>
                </a:solidFill>
              </a:rPr>
              <a:t>activités</a:t>
            </a:r>
            <a:r>
              <a:rPr lang="en-US" sz="3000" dirty="0">
                <a:solidFill>
                  <a:schemeClr val="tx2"/>
                </a:solidFill>
              </a:rPr>
              <a:t> </a:t>
            </a:r>
            <a:r>
              <a:rPr lang="en-US" sz="3000" dirty="0" err="1">
                <a:solidFill>
                  <a:schemeClr val="tx2"/>
                </a:solidFill>
              </a:rPr>
              <a:t>d’intervention</a:t>
            </a:r>
            <a:r>
              <a:rPr lang="en-US" sz="3000" dirty="0">
                <a:solidFill>
                  <a:schemeClr val="tx2"/>
                </a:solidFill>
              </a:rPr>
              <a:t> </a:t>
            </a:r>
            <a:r>
              <a:rPr lang="en-US" sz="3000" dirty="0" err="1">
                <a:solidFill>
                  <a:schemeClr val="tx2"/>
                </a:solidFill>
              </a:rPr>
              <a:t>en</a:t>
            </a:r>
            <a:r>
              <a:rPr lang="en-US" sz="3000" dirty="0">
                <a:solidFill>
                  <a:schemeClr val="tx2"/>
                </a:solidFill>
              </a:rPr>
              <a:t> santé </a:t>
            </a:r>
            <a:r>
              <a:rPr lang="en-US" sz="3000" dirty="0" err="1">
                <a:solidFill>
                  <a:schemeClr val="tx2"/>
                </a:solidFill>
              </a:rPr>
              <a:t>mentale</a:t>
            </a:r>
            <a:r>
              <a:rPr lang="en-US" sz="3000" dirty="0">
                <a:solidFill>
                  <a:schemeClr val="tx2"/>
                </a:solidFill>
              </a:rPr>
              <a:t> dans le cadre des services de protection de la jeunesse pour les </a:t>
            </a:r>
            <a:r>
              <a:rPr lang="en-US" sz="3000" dirty="0" err="1">
                <a:solidFill>
                  <a:schemeClr val="tx2"/>
                </a:solidFill>
              </a:rPr>
              <a:t>rendre</a:t>
            </a:r>
            <a:r>
              <a:rPr lang="en-US" sz="3000" dirty="0">
                <a:solidFill>
                  <a:schemeClr val="tx2"/>
                </a:solidFill>
              </a:rPr>
              <a:t> plus </a:t>
            </a:r>
            <a:r>
              <a:rPr lang="en-US" sz="3000" dirty="0" err="1">
                <a:solidFill>
                  <a:schemeClr val="tx2"/>
                </a:solidFill>
              </a:rPr>
              <a:t>accessibles</a:t>
            </a:r>
            <a:r>
              <a:rPr lang="en-US" sz="3000" dirty="0">
                <a:solidFill>
                  <a:schemeClr val="tx2"/>
                </a:solidFill>
              </a:rPr>
              <a:t>, </a:t>
            </a:r>
            <a:r>
              <a:rPr lang="en-US" sz="3000" dirty="0" err="1">
                <a:solidFill>
                  <a:schemeClr val="tx2"/>
                </a:solidFill>
              </a:rPr>
              <a:t>adéquates</a:t>
            </a:r>
            <a:r>
              <a:rPr lang="en-US" sz="3000" dirty="0">
                <a:solidFill>
                  <a:schemeClr val="tx2"/>
                </a:solidFill>
              </a:rPr>
              <a:t> et </a:t>
            </a:r>
            <a:r>
              <a:rPr lang="en-US" sz="3000" dirty="0" err="1">
                <a:solidFill>
                  <a:schemeClr val="tx2"/>
                </a:solidFill>
              </a:rPr>
              <a:t>équitables</a:t>
            </a:r>
            <a:r>
              <a:rPr lang="en-US" sz="3000" dirty="0">
                <a:solidFill>
                  <a:schemeClr val="tx2"/>
                </a:solidFill>
              </a:rPr>
              <a:t>. / </a:t>
            </a:r>
            <a:r>
              <a:rPr lang="en-US" sz="3000" i="1" dirty="0">
                <a:solidFill>
                  <a:schemeClr val="tx2"/>
                </a:solidFill>
              </a:rPr>
              <a:t>To better understand how to improve mental health intervention within the framework of child protective services, to make these interventions more adequate, equitable and accessible. </a:t>
            </a:r>
          </a:p>
        </p:txBody>
      </p:sp>
    </p:spTree>
    <p:extLst>
      <p:ext uri="{BB962C8B-B14F-4D97-AF65-F5344CB8AC3E}">
        <p14:creationId xmlns:p14="http://schemas.microsoft.com/office/powerpoint/2010/main" val="24243873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216B57">
            <a:alpha val="70000"/>
          </a:srgbClr>
        </a:solidFill>
        <a:effectLst/>
      </p:bgPr>
    </p:bg>
    <p:spTree>
      <p:nvGrpSpPr>
        <p:cNvPr id="1" name=""/>
        <p:cNvGrpSpPr/>
        <p:nvPr/>
      </p:nvGrpSpPr>
      <p:grpSpPr>
        <a:xfrm>
          <a:off x="0" y="0"/>
          <a:ext cx="0" cy="0"/>
          <a:chOff x="0" y="0"/>
          <a:chExt cx="0" cy="0"/>
        </a:xfrm>
      </p:grpSpPr>
      <p:sp>
        <p:nvSpPr>
          <p:cNvPr id="6" name="Google Shape;167;p20">
            <a:extLst>
              <a:ext uri="{FF2B5EF4-FFF2-40B4-BE49-F238E27FC236}">
                <a16:creationId xmlns:a16="http://schemas.microsoft.com/office/drawing/2014/main" id="{8CEB4915-A6DF-CF17-C6A8-4BD80C07AC88}"/>
              </a:ext>
            </a:extLst>
          </p:cNvPr>
          <p:cNvSpPr txBox="1"/>
          <p:nvPr/>
        </p:nvSpPr>
        <p:spPr>
          <a:xfrm>
            <a:off x="0" y="726399"/>
            <a:ext cx="13734288" cy="886397"/>
          </a:xfrm>
          <a:prstGeom prst="rect">
            <a:avLst/>
          </a:prstGeom>
          <a:noFill/>
          <a:ln cap="flat">
            <a:noFill/>
          </a:ln>
        </p:spPr>
        <p:txBody>
          <a:bodyPr vert="horz" wrap="square" lIns="0" tIns="0" rIns="0" bIns="0" anchor="t" anchorCtr="1" compatLnSpc="1">
            <a:spAutoFit/>
          </a:bodyPr>
          <a:lstStyle/>
          <a:p>
            <a:pPr algn="ctr">
              <a:lnSpc>
                <a:spcPct val="95991"/>
              </a:lnSpc>
              <a:defRPr sz="1800" b="0" i="0" u="none" strike="noStrike" kern="0" cap="none" spc="0" baseline="0">
                <a:solidFill>
                  <a:srgbClr val="000000"/>
                </a:solidFill>
                <a:uFillTx/>
              </a:defRPr>
            </a:pPr>
            <a:r>
              <a:rPr lang="fr-CA" sz="6000" kern="0" dirty="0">
                <a:solidFill>
                  <a:schemeClr val="tx2"/>
                </a:solidFill>
                <a:latin typeface="+mj-lt"/>
              </a:rPr>
              <a:t>Comment on le fait ? / </a:t>
            </a:r>
            <a:r>
              <a:rPr lang="fr-CA" sz="6000" i="1" kern="0" dirty="0">
                <a:solidFill>
                  <a:schemeClr val="tx2"/>
                </a:solidFill>
                <a:latin typeface="+mj-lt"/>
              </a:rPr>
              <a:t>How are we doing it?</a:t>
            </a:r>
          </a:p>
        </p:txBody>
      </p:sp>
      <p:sp>
        <p:nvSpPr>
          <p:cNvPr id="7" name="Oval 2">
            <a:extLst>
              <a:ext uri="{FF2B5EF4-FFF2-40B4-BE49-F238E27FC236}">
                <a16:creationId xmlns:a16="http://schemas.microsoft.com/office/drawing/2014/main" id="{EFCE56D8-B836-6E84-3DC6-FB4CB8133FB7}"/>
              </a:ext>
            </a:extLst>
          </p:cNvPr>
          <p:cNvSpPr/>
          <p:nvPr/>
        </p:nvSpPr>
        <p:spPr>
          <a:xfrm>
            <a:off x="11626189" y="3537685"/>
            <a:ext cx="5230368" cy="2339366"/>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val f7"/>
              <a:gd name="f15" fmla="+- 2700000 f2 0"/>
              <a:gd name="f16" fmla="*/ f9 f1 1"/>
              <a:gd name="f17" fmla="*/ f10 f1 1"/>
              <a:gd name="f18" fmla="?: f11 f4 1"/>
              <a:gd name="f19" fmla="?: f12 f5 1"/>
              <a:gd name="f20" fmla="?: f13 f6 1"/>
              <a:gd name="f21" fmla="*/ f15 f8 1"/>
              <a:gd name="f22" fmla="*/ f16 1 f3"/>
              <a:gd name="f23" fmla="*/ f17 1 f3"/>
              <a:gd name="f24" fmla="*/ f18 1 21600"/>
              <a:gd name="f25" fmla="*/ f19 1 21600"/>
              <a:gd name="f26" fmla="*/ 21600 f18 1"/>
              <a:gd name="f27" fmla="*/ 21600 f19 1"/>
              <a:gd name="f28" fmla="*/ f21 1 f1"/>
              <a:gd name="f29" fmla="+- f22 0 f2"/>
              <a:gd name="f30" fmla="+- f23 0 f2"/>
              <a:gd name="f31" fmla="min f25 f24"/>
              <a:gd name="f32" fmla="*/ f26 1 f20"/>
              <a:gd name="f33" fmla="*/ f27 1 f20"/>
              <a:gd name="f34" fmla="+- 0 0 f28"/>
              <a:gd name="f35" fmla="val f32"/>
              <a:gd name="f36" fmla="val f33"/>
              <a:gd name="f37" fmla="+- 0 0 f34"/>
              <a:gd name="f38" fmla="*/ f14 f31 1"/>
              <a:gd name="f39" fmla="+- f36 0 f14"/>
              <a:gd name="f40" fmla="+- f35 0 f14"/>
              <a:gd name="f41" fmla="*/ f37 f1 1"/>
              <a:gd name="f42" fmla="*/ f39 1 2"/>
              <a:gd name="f43" fmla="*/ f40 1 2"/>
              <a:gd name="f44" fmla="*/ f41 1 f8"/>
              <a:gd name="f45" fmla="+- f14 f42 0"/>
              <a:gd name="f46" fmla="+- f14 f43 0"/>
              <a:gd name="f47" fmla="+- f44 0 f2"/>
              <a:gd name="f48" fmla="*/ f43 f31 1"/>
              <a:gd name="f49" fmla="*/ f42 f31 1"/>
              <a:gd name="f50" fmla="cos 1 f47"/>
              <a:gd name="f51" fmla="sin 1 f47"/>
              <a:gd name="f52" fmla="*/ f45 f31 1"/>
              <a:gd name="f53" fmla="+- 0 0 f50"/>
              <a:gd name="f54" fmla="+- 0 0 f51"/>
              <a:gd name="f55" fmla="+- 0 0 f53"/>
              <a:gd name="f56" fmla="+- 0 0 f54"/>
              <a:gd name="f57" fmla="*/ f55 f43 1"/>
              <a:gd name="f58" fmla="*/ f56 f42 1"/>
              <a:gd name="f59" fmla="+- f46 0 f57"/>
              <a:gd name="f60" fmla="+- f46 f57 0"/>
              <a:gd name="f61" fmla="+- f45 0 f58"/>
              <a:gd name="f62" fmla="+- f45 f58 0"/>
              <a:gd name="f63" fmla="*/ f59 f31 1"/>
              <a:gd name="f64" fmla="*/ f61 f31 1"/>
              <a:gd name="f65" fmla="*/ f60 f31 1"/>
              <a:gd name="f66" fmla="*/ f62 f31 1"/>
            </a:gdLst>
            <a:ahLst/>
            <a:cxnLst>
              <a:cxn ang="3cd4">
                <a:pos x="hc" y="t"/>
              </a:cxn>
              <a:cxn ang="0">
                <a:pos x="r" y="vc"/>
              </a:cxn>
              <a:cxn ang="cd4">
                <a:pos x="hc" y="b"/>
              </a:cxn>
              <a:cxn ang="cd2">
                <a:pos x="l" y="vc"/>
              </a:cxn>
              <a:cxn ang="f29">
                <a:pos x="f63" y="f64"/>
              </a:cxn>
              <a:cxn ang="f30">
                <a:pos x="f63" y="f66"/>
              </a:cxn>
              <a:cxn ang="f30">
                <a:pos x="f65" y="f66"/>
              </a:cxn>
              <a:cxn ang="f29">
                <a:pos x="f65" y="f64"/>
              </a:cxn>
            </a:cxnLst>
            <a:rect l="f63" t="f64" r="f65" b="f66"/>
            <a:pathLst>
              <a:path>
                <a:moveTo>
                  <a:pt x="f38" y="f52"/>
                </a:moveTo>
                <a:arcTo wR="f48" hR="f49" stAng="f1" swAng="f0"/>
                <a:close/>
              </a:path>
            </a:pathLst>
          </a:custGeom>
          <a:solidFill>
            <a:srgbClr val="9BBB59"/>
          </a:solidFill>
          <a:ln w="38103" cap="flat">
            <a:solidFill>
              <a:srgbClr val="FFFFFF"/>
            </a:solidFill>
            <a:prstDash val="solid"/>
          </a:ln>
          <a:effectLst>
            <a:outerShdw dist="19997" dir="5400000" algn="tl">
              <a:srgbClr val="000000">
                <a:alpha val="38000"/>
              </a:srgbClr>
            </a:outerShdw>
          </a:effectLst>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CA" sz="3300" b="0" i="0" u="none" strike="noStrike" kern="0" cap="none" spc="0" baseline="0" dirty="0">
                <a:solidFill>
                  <a:srgbClr val="FFFFFF"/>
                </a:solidFill>
                <a:uFillTx/>
                <a:latin typeface="Arial"/>
              </a:rPr>
              <a:t>Intersectionnalité (Hill Collins &amp; </a:t>
            </a:r>
            <a:r>
              <a:rPr lang="fr-CA" sz="3300" b="0" i="0" u="none" strike="noStrike" kern="0" cap="none" spc="0" baseline="0" dirty="0" err="1">
                <a:solidFill>
                  <a:srgbClr val="FFFFFF"/>
                </a:solidFill>
                <a:uFillTx/>
                <a:latin typeface="Arial"/>
              </a:rPr>
              <a:t>Bilge</a:t>
            </a:r>
            <a:r>
              <a:rPr lang="fr-CA" sz="3300" b="0" i="0" u="none" strike="noStrike" kern="0" cap="none" spc="0" baseline="0" dirty="0">
                <a:solidFill>
                  <a:srgbClr val="FFFFFF"/>
                </a:solidFill>
                <a:uFillTx/>
                <a:latin typeface="Arial"/>
              </a:rPr>
              <a:t>, 2016)</a:t>
            </a:r>
          </a:p>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CA" sz="3300" i="1" kern="0" dirty="0">
                <a:solidFill>
                  <a:srgbClr val="FFFFFF"/>
                </a:solidFill>
                <a:latin typeface="Arial"/>
              </a:rPr>
              <a:t>Intersectionality</a:t>
            </a:r>
            <a:endParaRPr lang="fr-CA" sz="3300" b="0" i="1" u="none" strike="noStrike" kern="0" cap="none" spc="0" baseline="0" dirty="0">
              <a:solidFill>
                <a:srgbClr val="FFFFFF"/>
              </a:solidFill>
              <a:uFillTx/>
              <a:latin typeface="Arial"/>
            </a:endParaRPr>
          </a:p>
        </p:txBody>
      </p:sp>
      <p:sp>
        <p:nvSpPr>
          <p:cNvPr id="8" name="Oval 3">
            <a:extLst>
              <a:ext uri="{FF2B5EF4-FFF2-40B4-BE49-F238E27FC236}">
                <a16:creationId xmlns:a16="http://schemas.microsoft.com/office/drawing/2014/main" id="{E638EF07-2D62-2F2E-AB9C-0EFA9152DD95}"/>
              </a:ext>
            </a:extLst>
          </p:cNvPr>
          <p:cNvSpPr/>
          <p:nvPr/>
        </p:nvSpPr>
        <p:spPr>
          <a:xfrm>
            <a:off x="1065683" y="3640754"/>
            <a:ext cx="4533192" cy="2270867"/>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val f7"/>
              <a:gd name="f15" fmla="+- 2700000 f2 0"/>
              <a:gd name="f16" fmla="*/ f9 f1 1"/>
              <a:gd name="f17" fmla="*/ f10 f1 1"/>
              <a:gd name="f18" fmla="?: f11 f4 1"/>
              <a:gd name="f19" fmla="?: f12 f5 1"/>
              <a:gd name="f20" fmla="?: f13 f6 1"/>
              <a:gd name="f21" fmla="*/ f15 f8 1"/>
              <a:gd name="f22" fmla="*/ f16 1 f3"/>
              <a:gd name="f23" fmla="*/ f17 1 f3"/>
              <a:gd name="f24" fmla="*/ f18 1 21600"/>
              <a:gd name="f25" fmla="*/ f19 1 21600"/>
              <a:gd name="f26" fmla="*/ 21600 f18 1"/>
              <a:gd name="f27" fmla="*/ 21600 f19 1"/>
              <a:gd name="f28" fmla="*/ f21 1 f1"/>
              <a:gd name="f29" fmla="+- f22 0 f2"/>
              <a:gd name="f30" fmla="+- f23 0 f2"/>
              <a:gd name="f31" fmla="min f25 f24"/>
              <a:gd name="f32" fmla="*/ f26 1 f20"/>
              <a:gd name="f33" fmla="*/ f27 1 f20"/>
              <a:gd name="f34" fmla="+- 0 0 f28"/>
              <a:gd name="f35" fmla="val f32"/>
              <a:gd name="f36" fmla="val f33"/>
              <a:gd name="f37" fmla="+- 0 0 f34"/>
              <a:gd name="f38" fmla="*/ f14 f31 1"/>
              <a:gd name="f39" fmla="+- f36 0 f14"/>
              <a:gd name="f40" fmla="+- f35 0 f14"/>
              <a:gd name="f41" fmla="*/ f37 f1 1"/>
              <a:gd name="f42" fmla="*/ f39 1 2"/>
              <a:gd name="f43" fmla="*/ f40 1 2"/>
              <a:gd name="f44" fmla="*/ f41 1 f8"/>
              <a:gd name="f45" fmla="+- f14 f42 0"/>
              <a:gd name="f46" fmla="+- f14 f43 0"/>
              <a:gd name="f47" fmla="+- f44 0 f2"/>
              <a:gd name="f48" fmla="*/ f43 f31 1"/>
              <a:gd name="f49" fmla="*/ f42 f31 1"/>
              <a:gd name="f50" fmla="cos 1 f47"/>
              <a:gd name="f51" fmla="sin 1 f47"/>
              <a:gd name="f52" fmla="*/ f45 f31 1"/>
              <a:gd name="f53" fmla="+- 0 0 f50"/>
              <a:gd name="f54" fmla="+- 0 0 f51"/>
              <a:gd name="f55" fmla="+- 0 0 f53"/>
              <a:gd name="f56" fmla="+- 0 0 f54"/>
              <a:gd name="f57" fmla="*/ f55 f43 1"/>
              <a:gd name="f58" fmla="*/ f56 f42 1"/>
              <a:gd name="f59" fmla="+- f46 0 f57"/>
              <a:gd name="f60" fmla="+- f46 f57 0"/>
              <a:gd name="f61" fmla="+- f45 0 f58"/>
              <a:gd name="f62" fmla="+- f45 f58 0"/>
              <a:gd name="f63" fmla="*/ f59 f31 1"/>
              <a:gd name="f64" fmla="*/ f61 f31 1"/>
              <a:gd name="f65" fmla="*/ f60 f31 1"/>
              <a:gd name="f66" fmla="*/ f62 f31 1"/>
            </a:gdLst>
            <a:ahLst/>
            <a:cxnLst>
              <a:cxn ang="3cd4">
                <a:pos x="hc" y="t"/>
              </a:cxn>
              <a:cxn ang="0">
                <a:pos x="r" y="vc"/>
              </a:cxn>
              <a:cxn ang="cd4">
                <a:pos x="hc" y="b"/>
              </a:cxn>
              <a:cxn ang="cd2">
                <a:pos x="l" y="vc"/>
              </a:cxn>
              <a:cxn ang="f29">
                <a:pos x="f63" y="f64"/>
              </a:cxn>
              <a:cxn ang="f30">
                <a:pos x="f63" y="f66"/>
              </a:cxn>
              <a:cxn ang="f30">
                <a:pos x="f65" y="f66"/>
              </a:cxn>
              <a:cxn ang="f29">
                <a:pos x="f65" y="f64"/>
              </a:cxn>
            </a:cxnLst>
            <a:rect l="f63" t="f64" r="f65" b="f66"/>
            <a:pathLst>
              <a:path>
                <a:moveTo>
                  <a:pt x="f38" y="f52"/>
                </a:moveTo>
                <a:arcTo wR="f48" hR="f49" stAng="f1" swAng="f0"/>
                <a:close/>
              </a:path>
            </a:pathLst>
          </a:custGeom>
          <a:solidFill>
            <a:srgbClr val="9BBB59"/>
          </a:solidFill>
          <a:ln w="38103" cap="flat">
            <a:solidFill>
              <a:srgbClr val="FFFFFF"/>
            </a:solidFill>
            <a:prstDash val="solid"/>
          </a:ln>
          <a:effectLst>
            <a:outerShdw dist="19997" dir="5400000" algn="tl">
              <a:srgbClr val="000000">
                <a:alpha val="38000"/>
              </a:srgbClr>
            </a:outerShdw>
          </a:effectLst>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CA" sz="3400" b="0" i="0" u="none" strike="noStrike" kern="0" cap="none" spc="0" baseline="0" dirty="0">
                <a:solidFill>
                  <a:srgbClr val="FFFFFF"/>
                </a:solidFill>
                <a:uFillTx/>
                <a:latin typeface="Arial"/>
              </a:rPr>
              <a:t>Droits des jeunes (Mayer, 2001) / </a:t>
            </a:r>
            <a:r>
              <a:rPr lang="fr-CA" sz="3400" b="0" i="1" u="none" strike="noStrike" kern="0" cap="none" spc="0" baseline="0" dirty="0">
                <a:solidFill>
                  <a:srgbClr val="FFFFFF"/>
                </a:solidFill>
                <a:uFillTx/>
                <a:latin typeface="Arial"/>
              </a:rPr>
              <a:t>Youth rights</a:t>
            </a:r>
            <a:endParaRPr lang="fr-CA" sz="3400" b="0" i="0" u="none" strike="noStrike" kern="0" cap="none" spc="0" baseline="0" dirty="0">
              <a:solidFill>
                <a:srgbClr val="FFFFFF"/>
              </a:solidFill>
              <a:uFillTx/>
              <a:latin typeface="Arial"/>
            </a:endParaRPr>
          </a:p>
        </p:txBody>
      </p:sp>
      <p:sp>
        <p:nvSpPr>
          <p:cNvPr id="9" name="Oval 2">
            <a:extLst>
              <a:ext uri="{FF2B5EF4-FFF2-40B4-BE49-F238E27FC236}">
                <a16:creationId xmlns:a16="http://schemas.microsoft.com/office/drawing/2014/main" id="{5E945737-62FC-3B3C-2FB8-B0716E483CFD}"/>
              </a:ext>
            </a:extLst>
          </p:cNvPr>
          <p:cNvSpPr/>
          <p:nvPr/>
        </p:nvSpPr>
        <p:spPr>
          <a:xfrm>
            <a:off x="5997348" y="3537685"/>
            <a:ext cx="5230368" cy="2513146"/>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val f7"/>
              <a:gd name="f15" fmla="+- 2700000 f2 0"/>
              <a:gd name="f16" fmla="*/ f9 f1 1"/>
              <a:gd name="f17" fmla="*/ f10 f1 1"/>
              <a:gd name="f18" fmla="?: f11 f4 1"/>
              <a:gd name="f19" fmla="?: f12 f5 1"/>
              <a:gd name="f20" fmla="?: f13 f6 1"/>
              <a:gd name="f21" fmla="*/ f15 f8 1"/>
              <a:gd name="f22" fmla="*/ f16 1 f3"/>
              <a:gd name="f23" fmla="*/ f17 1 f3"/>
              <a:gd name="f24" fmla="*/ f18 1 21600"/>
              <a:gd name="f25" fmla="*/ f19 1 21600"/>
              <a:gd name="f26" fmla="*/ 21600 f18 1"/>
              <a:gd name="f27" fmla="*/ 21600 f19 1"/>
              <a:gd name="f28" fmla="*/ f21 1 f1"/>
              <a:gd name="f29" fmla="+- f22 0 f2"/>
              <a:gd name="f30" fmla="+- f23 0 f2"/>
              <a:gd name="f31" fmla="min f25 f24"/>
              <a:gd name="f32" fmla="*/ f26 1 f20"/>
              <a:gd name="f33" fmla="*/ f27 1 f20"/>
              <a:gd name="f34" fmla="+- 0 0 f28"/>
              <a:gd name="f35" fmla="val f32"/>
              <a:gd name="f36" fmla="val f33"/>
              <a:gd name="f37" fmla="+- 0 0 f34"/>
              <a:gd name="f38" fmla="*/ f14 f31 1"/>
              <a:gd name="f39" fmla="+- f36 0 f14"/>
              <a:gd name="f40" fmla="+- f35 0 f14"/>
              <a:gd name="f41" fmla="*/ f37 f1 1"/>
              <a:gd name="f42" fmla="*/ f39 1 2"/>
              <a:gd name="f43" fmla="*/ f40 1 2"/>
              <a:gd name="f44" fmla="*/ f41 1 f8"/>
              <a:gd name="f45" fmla="+- f14 f42 0"/>
              <a:gd name="f46" fmla="+- f14 f43 0"/>
              <a:gd name="f47" fmla="+- f44 0 f2"/>
              <a:gd name="f48" fmla="*/ f43 f31 1"/>
              <a:gd name="f49" fmla="*/ f42 f31 1"/>
              <a:gd name="f50" fmla="cos 1 f47"/>
              <a:gd name="f51" fmla="sin 1 f47"/>
              <a:gd name="f52" fmla="*/ f45 f31 1"/>
              <a:gd name="f53" fmla="+- 0 0 f50"/>
              <a:gd name="f54" fmla="+- 0 0 f51"/>
              <a:gd name="f55" fmla="+- 0 0 f53"/>
              <a:gd name="f56" fmla="+- 0 0 f54"/>
              <a:gd name="f57" fmla="*/ f55 f43 1"/>
              <a:gd name="f58" fmla="*/ f56 f42 1"/>
              <a:gd name="f59" fmla="+- f46 0 f57"/>
              <a:gd name="f60" fmla="+- f46 f57 0"/>
              <a:gd name="f61" fmla="+- f45 0 f58"/>
              <a:gd name="f62" fmla="+- f45 f58 0"/>
              <a:gd name="f63" fmla="*/ f59 f31 1"/>
              <a:gd name="f64" fmla="*/ f61 f31 1"/>
              <a:gd name="f65" fmla="*/ f60 f31 1"/>
              <a:gd name="f66" fmla="*/ f62 f31 1"/>
            </a:gdLst>
            <a:ahLst/>
            <a:cxnLst>
              <a:cxn ang="3cd4">
                <a:pos x="hc" y="t"/>
              </a:cxn>
              <a:cxn ang="0">
                <a:pos x="r" y="vc"/>
              </a:cxn>
              <a:cxn ang="cd4">
                <a:pos x="hc" y="b"/>
              </a:cxn>
              <a:cxn ang="cd2">
                <a:pos x="l" y="vc"/>
              </a:cxn>
              <a:cxn ang="f29">
                <a:pos x="f63" y="f64"/>
              </a:cxn>
              <a:cxn ang="f30">
                <a:pos x="f63" y="f66"/>
              </a:cxn>
              <a:cxn ang="f30">
                <a:pos x="f65" y="f66"/>
              </a:cxn>
              <a:cxn ang="f29">
                <a:pos x="f65" y="f64"/>
              </a:cxn>
            </a:cxnLst>
            <a:rect l="f63" t="f64" r="f65" b="f66"/>
            <a:pathLst>
              <a:path>
                <a:moveTo>
                  <a:pt x="f38" y="f52"/>
                </a:moveTo>
                <a:arcTo wR="f48" hR="f49" stAng="f1" swAng="f0"/>
                <a:close/>
              </a:path>
            </a:pathLst>
          </a:custGeom>
          <a:solidFill>
            <a:srgbClr val="9BBB59"/>
          </a:solidFill>
          <a:ln w="38103" cap="flat">
            <a:solidFill>
              <a:srgbClr val="FFFFFF"/>
            </a:solidFill>
            <a:prstDash val="solid"/>
          </a:ln>
          <a:effectLst>
            <a:outerShdw dist="19997" dir="5400000" algn="tl">
              <a:srgbClr val="000000">
                <a:alpha val="38000"/>
              </a:srgbClr>
            </a:outerShdw>
          </a:effectLst>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CA" sz="3200" b="0" i="0" u="none" strike="noStrike" kern="0" cap="none" spc="0" baseline="0" dirty="0">
                <a:solidFill>
                  <a:srgbClr val="FFFFFF"/>
                </a:solidFill>
                <a:uFillTx/>
                <a:latin typeface="Arial"/>
              </a:rPr>
              <a:t>Résilience organisationnel (</a:t>
            </a:r>
            <a:r>
              <a:rPr lang="fr-CA" sz="3200" b="0" i="0" u="none" strike="noStrike" kern="0" cap="none" spc="0" baseline="0" dirty="0" err="1">
                <a:solidFill>
                  <a:srgbClr val="FFFFFF"/>
                </a:solidFill>
                <a:uFillTx/>
                <a:latin typeface="Arial"/>
              </a:rPr>
              <a:t>Ungar</a:t>
            </a:r>
            <a:r>
              <a:rPr lang="fr-CA" sz="3200" b="0" i="0" u="none" strike="noStrike" kern="0" cap="none" spc="0" baseline="0" dirty="0">
                <a:solidFill>
                  <a:srgbClr val="FFFFFF"/>
                </a:solidFill>
                <a:uFillTx/>
                <a:latin typeface="Arial"/>
              </a:rPr>
              <a:t>, 2018) / </a:t>
            </a:r>
            <a:r>
              <a:rPr lang="fr-CA" sz="3200" b="0" i="1" u="none" strike="noStrike" kern="0" cap="none" spc="0" baseline="0" dirty="0">
                <a:solidFill>
                  <a:srgbClr val="FFFFFF"/>
                </a:solidFill>
                <a:uFillTx/>
                <a:latin typeface="Arial"/>
              </a:rPr>
              <a:t>Organizational resilience</a:t>
            </a:r>
            <a:endParaRPr lang="fr-CA" sz="3200" b="0" i="0" u="none" strike="noStrike" kern="0" cap="none" spc="0" baseline="0" dirty="0">
              <a:solidFill>
                <a:srgbClr val="FFFFFF"/>
              </a:solidFill>
              <a:uFillTx/>
              <a:latin typeface="Arial"/>
            </a:endParaRPr>
          </a:p>
        </p:txBody>
      </p:sp>
      <p:sp>
        <p:nvSpPr>
          <p:cNvPr id="11" name="TextBox 10">
            <a:extLst>
              <a:ext uri="{FF2B5EF4-FFF2-40B4-BE49-F238E27FC236}">
                <a16:creationId xmlns:a16="http://schemas.microsoft.com/office/drawing/2014/main" id="{54D0AD75-6E0D-5906-6452-D3FFE8F885A2}"/>
              </a:ext>
            </a:extLst>
          </p:cNvPr>
          <p:cNvSpPr txBox="1"/>
          <p:nvPr/>
        </p:nvSpPr>
        <p:spPr>
          <a:xfrm>
            <a:off x="1065683" y="6950114"/>
            <a:ext cx="16622587" cy="3447098"/>
          </a:xfrm>
          <a:prstGeom prst="rect">
            <a:avLst/>
          </a:prstGeom>
          <a:noFill/>
        </p:spPr>
        <p:txBody>
          <a:bodyPr wrap="square" rtlCol="0">
            <a:spAutoFit/>
          </a:bodyPr>
          <a:lstStyle/>
          <a:p>
            <a:pPr algn="ctr"/>
            <a:r>
              <a:rPr lang="fr-CA" sz="4000" b="0" baseline="0" dirty="0">
                <a:solidFill>
                  <a:schemeClr val="tx2"/>
                </a:solidFill>
              </a:rPr>
              <a:t>Comment nos systèmes de santé mentale et de services à l'enfance s'adaptent-ils ? Comment les organisations, et les personnes qui y travaillent, surmontent-elles l'adversité ? </a:t>
            </a:r>
            <a:r>
              <a:rPr lang="fr-CA" sz="4000" b="0" i="1" baseline="0" dirty="0">
                <a:solidFill>
                  <a:schemeClr val="tx2"/>
                </a:solidFill>
              </a:rPr>
              <a:t>/ How do our youth mental health systems adapt? How do these organizations and workers overcome this adversity?</a:t>
            </a:r>
            <a:endParaRPr lang="en-US" sz="4000" i="1" dirty="0">
              <a:solidFill>
                <a:schemeClr val="tx2"/>
              </a:solidFill>
            </a:endParaRPr>
          </a:p>
          <a:p>
            <a:endParaRPr lang="fr-CA"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9" name="Rectangle 28">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3428" cy="10287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2115126" y="2115123"/>
            <a:ext cx="10287000" cy="6056754"/>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2115128" y="2130329"/>
            <a:ext cx="10286999" cy="605675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151885" y="5382128"/>
            <a:ext cx="3752969" cy="6056762"/>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Freeform: Shape 36">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752605" y="1454577"/>
            <a:ext cx="5850535" cy="6268437"/>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9" name="Rectangle 38">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2115140" y="2099915"/>
            <a:ext cx="10287005" cy="6056753"/>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Google Shape;167;p20">
            <a:extLst>
              <a:ext uri="{FF2B5EF4-FFF2-40B4-BE49-F238E27FC236}">
                <a16:creationId xmlns:a16="http://schemas.microsoft.com/office/drawing/2014/main" id="{F3F2CBC1-5E15-0F82-1326-20F8CCD4AABF}"/>
              </a:ext>
            </a:extLst>
          </p:cNvPr>
          <p:cNvSpPr txBox="1"/>
          <p:nvPr/>
        </p:nvSpPr>
        <p:spPr>
          <a:xfrm>
            <a:off x="700083" y="880282"/>
            <a:ext cx="4802049" cy="5081246"/>
          </a:xfrm>
          <a:prstGeom prst="rect">
            <a:avLst/>
          </a:prstGeom>
        </p:spPr>
        <p:txBody>
          <a:bodyPr vert="horz" lIns="91440" tIns="45720" rIns="91440" bIns="45720" rtlCol="0" anchor="b" anchorCtr="1" compatLnSpc="1">
            <a:normAutofit/>
          </a:bodyPr>
          <a:lstStyle/>
          <a:p>
            <a:pPr marL="0" marR="0" lvl="0" indent="0" algn="r" fontAlgn="auto">
              <a:lnSpc>
                <a:spcPct val="90000"/>
              </a:lnSpc>
              <a:spcBef>
                <a:spcPct val="0"/>
              </a:spcBef>
              <a:spcAft>
                <a:spcPts val="600"/>
              </a:spcAft>
              <a:tabLst/>
              <a:defRPr sz="1800" b="0" i="0" u="none" strike="noStrike" kern="0" cap="none" spc="0" baseline="0">
                <a:solidFill>
                  <a:srgbClr val="000000"/>
                </a:solidFill>
                <a:uFillTx/>
              </a:defRPr>
            </a:pPr>
            <a:r>
              <a:rPr lang="en-US" sz="6000" kern="1200">
                <a:solidFill>
                  <a:srgbClr val="FFFFFF"/>
                </a:solidFill>
                <a:latin typeface="+mj-lt"/>
                <a:ea typeface="+mj-ea"/>
                <a:cs typeface="+mj-cs"/>
              </a:rPr>
              <a:t>Comment on le fait ?</a:t>
            </a:r>
          </a:p>
          <a:p>
            <a:pPr marL="0" marR="0" lvl="0" indent="0" algn="r" fontAlgn="auto">
              <a:lnSpc>
                <a:spcPct val="90000"/>
              </a:lnSpc>
              <a:spcBef>
                <a:spcPct val="0"/>
              </a:spcBef>
              <a:spcAft>
                <a:spcPts val="600"/>
              </a:spcAft>
              <a:tabLst/>
              <a:defRPr sz="1800" b="0" i="0" u="none" strike="noStrike" kern="0" cap="none" spc="0" baseline="0">
                <a:solidFill>
                  <a:srgbClr val="000000"/>
                </a:solidFill>
                <a:uFillTx/>
              </a:defRPr>
            </a:pPr>
            <a:endParaRPr lang="en-US" sz="6000">
              <a:solidFill>
                <a:srgbClr val="FFFFFF"/>
              </a:solidFill>
              <a:latin typeface="+mj-lt"/>
              <a:ea typeface="+mj-ea"/>
              <a:cs typeface="+mj-cs"/>
            </a:endParaRPr>
          </a:p>
          <a:p>
            <a:pPr marL="0" marR="0" lvl="0" indent="0" algn="r" fontAlgn="auto">
              <a:lnSpc>
                <a:spcPct val="90000"/>
              </a:lnSpc>
              <a:spcBef>
                <a:spcPct val="0"/>
              </a:spcBef>
              <a:spcAft>
                <a:spcPts val="600"/>
              </a:spcAft>
              <a:tabLst/>
              <a:defRPr sz="1800" b="0" i="0" u="none" strike="noStrike" kern="0" cap="none" spc="0" baseline="0">
                <a:solidFill>
                  <a:srgbClr val="000000"/>
                </a:solidFill>
                <a:uFillTx/>
              </a:defRPr>
            </a:pPr>
            <a:r>
              <a:rPr lang="en-US" sz="6000" kern="1200">
                <a:solidFill>
                  <a:srgbClr val="FFFFFF"/>
                </a:solidFill>
                <a:latin typeface="+mj-lt"/>
                <a:ea typeface="+mj-ea"/>
                <a:cs typeface="+mj-cs"/>
              </a:rPr>
              <a:t>How are we doing it?</a:t>
            </a:r>
          </a:p>
        </p:txBody>
      </p:sp>
      <p:sp>
        <p:nvSpPr>
          <p:cNvPr id="3" name="TextBox 4">
            <a:extLst>
              <a:ext uri="{FF2B5EF4-FFF2-40B4-BE49-F238E27FC236}">
                <a16:creationId xmlns:a16="http://schemas.microsoft.com/office/drawing/2014/main" id="{34A85AD9-6715-8A49-D935-420FFEBF53C8}"/>
              </a:ext>
            </a:extLst>
          </p:cNvPr>
          <p:cNvSpPr txBox="1"/>
          <p:nvPr/>
        </p:nvSpPr>
        <p:spPr>
          <a:xfrm>
            <a:off x="525295" y="4019108"/>
            <a:ext cx="234360" cy="307777"/>
          </a:xfrm>
          <a:prstGeom prst="rect">
            <a:avLst/>
          </a:prstGeom>
          <a:noFill/>
          <a:ln cap="flat">
            <a:noFill/>
          </a:ln>
        </p:spPr>
        <p:txBody>
          <a:bodyPr vert="horz" wrap="none" lIns="91440" tIns="45720" rIns="91440" bIns="45720" anchor="t" anchorCtr="0" compatLnSpc="1">
            <a:spAutoFit/>
          </a:bodyPr>
          <a:lstStyle/>
          <a:p>
            <a:pPr marL="0" marR="0" lvl="0" indent="0" algn="l" defTabSz="914400" rtl="0" fontAlgn="auto" hangingPunct="1">
              <a:spcBef>
                <a:spcPts val="0"/>
              </a:spcBef>
              <a:spcAft>
                <a:spcPts val="600"/>
              </a:spcAft>
              <a:buNone/>
              <a:tabLst/>
              <a:defRPr sz="1800" b="0" i="0" u="none" strike="noStrike" kern="0" cap="none" spc="0" baseline="0">
                <a:solidFill>
                  <a:srgbClr val="000000"/>
                </a:solidFill>
                <a:uFillTx/>
              </a:defRPr>
            </a:pPr>
            <a:r>
              <a:rPr lang="fr-CA" sz="1400" b="0" i="0" u="none" strike="noStrike" kern="0" cap="none" spc="0" baseline="0">
                <a:solidFill>
                  <a:srgbClr val="000000"/>
                </a:solidFill>
                <a:uFillTx/>
                <a:latin typeface="Arial"/>
                <a:ea typeface="Arial"/>
                <a:cs typeface="Arial"/>
              </a:rPr>
              <a:t> </a:t>
            </a:r>
          </a:p>
        </p:txBody>
      </p:sp>
      <p:grpSp>
        <p:nvGrpSpPr>
          <p:cNvPr id="4" name="Diagram 6">
            <a:extLst>
              <a:ext uri="{FF2B5EF4-FFF2-40B4-BE49-F238E27FC236}">
                <a16:creationId xmlns:a16="http://schemas.microsoft.com/office/drawing/2014/main" id="{9DD2B2EF-46B4-959A-0015-83AFBF4C0C59}"/>
              </a:ext>
            </a:extLst>
          </p:cNvPr>
          <p:cNvGrpSpPr/>
          <p:nvPr/>
        </p:nvGrpSpPr>
        <p:grpSpPr>
          <a:xfrm>
            <a:off x="8747760" y="1661160"/>
            <a:ext cx="7194234" cy="6137323"/>
            <a:chOff x="5213963" y="2523250"/>
            <a:chExt cx="7860063" cy="7227746"/>
          </a:xfrm>
        </p:grpSpPr>
        <p:sp>
          <p:nvSpPr>
            <p:cNvPr id="5" name="Freeform 4">
              <a:extLst>
                <a:ext uri="{FF2B5EF4-FFF2-40B4-BE49-F238E27FC236}">
                  <a16:creationId xmlns:a16="http://schemas.microsoft.com/office/drawing/2014/main" id="{FD27924B-7EFE-57BA-0C36-B3D4EABE7BFE}"/>
                </a:ext>
              </a:extLst>
            </p:cNvPr>
            <p:cNvSpPr/>
            <p:nvPr/>
          </p:nvSpPr>
          <p:spPr>
            <a:xfrm>
              <a:off x="7573774" y="2523250"/>
              <a:ext cx="3140451" cy="3140451"/>
            </a:xfrm>
            <a:custGeom>
              <a:avLst/>
              <a:gdLst>
                <a:gd name="f0" fmla="val 10800000"/>
                <a:gd name="f1" fmla="val 5400000"/>
                <a:gd name="f2" fmla="val 180"/>
                <a:gd name="f3" fmla="val w"/>
                <a:gd name="f4" fmla="val h"/>
                <a:gd name="f5" fmla="val 0"/>
                <a:gd name="f6" fmla="val 3140456"/>
                <a:gd name="f7" fmla="val 1570228"/>
                <a:gd name="f8" fmla="val 703015"/>
                <a:gd name="f9" fmla="val 2437441"/>
                <a:gd name="f10" fmla="+- 0 0 -90"/>
                <a:gd name="f11" fmla="*/ f3 1 3140456"/>
                <a:gd name="f12" fmla="*/ f4 1 3140456"/>
                <a:gd name="f13" fmla="val f5"/>
                <a:gd name="f14" fmla="val f6"/>
                <a:gd name="f15" fmla="*/ f10 f0 1"/>
                <a:gd name="f16" fmla="+- f14 0 f13"/>
                <a:gd name="f17" fmla="*/ f15 1 f2"/>
                <a:gd name="f18" fmla="*/ f16 1 3140456"/>
                <a:gd name="f19" fmla="*/ 0 f16 1"/>
                <a:gd name="f20" fmla="*/ 1570228 f16 1"/>
                <a:gd name="f21" fmla="*/ 3140456 f16 1"/>
                <a:gd name="f22" fmla="+- f17 0 f1"/>
                <a:gd name="f23" fmla="*/ f19 1 3140456"/>
                <a:gd name="f24" fmla="*/ f20 1 3140456"/>
                <a:gd name="f25" fmla="*/ f21 1 3140456"/>
                <a:gd name="f26" fmla="*/ f13 1 f18"/>
                <a:gd name="f27" fmla="*/ f14 1 f18"/>
                <a:gd name="f28" fmla="*/ f23 1 f18"/>
                <a:gd name="f29" fmla="*/ f24 1 f18"/>
                <a:gd name="f30" fmla="*/ f25 1 f18"/>
                <a:gd name="f31" fmla="*/ f26 f11 1"/>
                <a:gd name="f32" fmla="*/ f27 f11 1"/>
                <a:gd name="f33" fmla="*/ f27 f12 1"/>
                <a:gd name="f34" fmla="*/ f26 f12 1"/>
                <a:gd name="f35" fmla="*/ f28 f11 1"/>
                <a:gd name="f36" fmla="*/ f29 f12 1"/>
                <a:gd name="f37" fmla="*/ f29 f11 1"/>
                <a:gd name="f38" fmla="*/ f28 f12 1"/>
                <a:gd name="f39" fmla="*/ f30 f11 1"/>
                <a:gd name="f40" fmla="*/ f30 f12 1"/>
              </a:gdLst>
              <a:ahLst/>
              <a:cxnLst>
                <a:cxn ang="3cd4">
                  <a:pos x="hc" y="t"/>
                </a:cxn>
                <a:cxn ang="0">
                  <a:pos x="r" y="vc"/>
                </a:cxn>
                <a:cxn ang="cd4">
                  <a:pos x="hc" y="b"/>
                </a:cxn>
                <a:cxn ang="cd2">
                  <a:pos x="l" y="vc"/>
                </a:cxn>
                <a:cxn ang="f22">
                  <a:pos x="f35" y="f36"/>
                </a:cxn>
                <a:cxn ang="f22">
                  <a:pos x="f37" y="f38"/>
                </a:cxn>
                <a:cxn ang="f22">
                  <a:pos x="f39" y="f36"/>
                </a:cxn>
                <a:cxn ang="f22">
                  <a:pos x="f37" y="f40"/>
                </a:cxn>
                <a:cxn ang="f22">
                  <a:pos x="f35" y="f36"/>
                </a:cxn>
              </a:cxnLst>
              <a:rect l="f31" t="f34" r="f32" b="f33"/>
              <a:pathLst>
                <a:path w="3140456" h="3140456">
                  <a:moveTo>
                    <a:pt x="f5" y="f7"/>
                  </a:moveTo>
                  <a:cubicBezTo>
                    <a:pt x="f5" y="f8"/>
                    <a:pt x="f8" y="f5"/>
                    <a:pt x="f7" y="f5"/>
                  </a:cubicBezTo>
                  <a:cubicBezTo>
                    <a:pt x="f9" y="f5"/>
                    <a:pt x="f6" y="f8"/>
                    <a:pt x="f6" y="f7"/>
                  </a:cubicBezTo>
                  <a:cubicBezTo>
                    <a:pt x="f6" y="f9"/>
                    <a:pt x="f9" y="f6"/>
                    <a:pt x="f7" y="f6"/>
                  </a:cubicBezTo>
                  <a:cubicBezTo>
                    <a:pt x="f8" y="f6"/>
                    <a:pt x="f5" y="f9"/>
                    <a:pt x="f5" y="f7"/>
                  </a:cubicBezTo>
                  <a:close/>
                </a:path>
              </a:pathLst>
            </a:custGeom>
            <a:solidFill>
              <a:schemeClr val="accent2">
                <a:alpha val="68000"/>
              </a:schemeClr>
            </a:solidFill>
            <a:ln w="63500" cap="flat">
              <a:solidFill>
                <a:schemeClr val="accent2">
                  <a:lumMod val="50000"/>
                </a:schemeClr>
              </a:solidFill>
              <a:prstDash val="solid"/>
            </a:ln>
          </p:spPr>
          <p:txBody>
            <a:bodyPr vert="horz" wrap="square" lIns="509439" tIns="509439" rIns="509439" bIns="509439" anchor="ctr" anchorCtr="1" compatLnSpc="1">
              <a:noAutofit/>
            </a:bodyPr>
            <a:lstStyle/>
            <a:p>
              <a:pPr algn="ctr" defTabSz="1173784">
                <a:lnSpc>
                  <a:spcPct val="90000"/>
                </a:lnSpc>
                <a:spcAft>
                  <a:spcPts val="1083"/>
                </a:spcAft>
                <a:defRPr sz="1800" b="0" i="0" u="none" strike="noStrike" kern="0" cap="none" spc="0" baseline="0">
                  <a:solidFill>
                    <a:srgbClr val="000000"/>
                  </a:solidFill>
                  <a:uFillTx/>
                </a:defRPr>
              </a:pPr>
              <a:r>
                <a:rPr lang="fr-CA" sz="2641" kern="1200" dirty="0">
                  <a:solidFill>
                    <a:srgbClr val="1F497D"/>
                  </a:solidFill>
                  <a:latin typeface="+mn-lt"/>
                  <a:ea typeface="+mn-ea"/>
                  <a:cs typeface="+mn-cs"/>
                </a:rPr>
                <a:t>Pratiques informent les données / </a:t>
              </a:r>
              <a:r>
                <a:rPr lang="fr-CA" sz="2641" i="1" kern="1200" dirty="0">
                  <a:solidFill>
                    <a:srgbClr val="1F497D"/>
                  </a:solidFill>
                  <a:latin typeface="+mn-lt"/>
                  <a:ea typeface="+mn-ea"/>
                  <a:cs typeface="+mn-cs"/>
                </a:rPr>
                <a:t>Practices give the data</a:t>
              </a:r>
              <a:endParaRPr lang="en-CA" sz="3900" b="0" i="0" u="none" strike="noStrike" kern="1200" cap="none" spc="0" baseline="0" dirty="0">
                <a:solidFill>
                  <a:srgbClr val="1F497D"/>
                </a:solidFill>
                <a:uFillTx/>
              </a:endParaRPr>
            </a:p>
          </p:txBody>
        </p:sp>
        <p:sp>
          <p:nvSpPr>
            <p:cNvPr id="6" name="Freeform 5">
              <a:extLst>
                <a:ext uri="{FF2B5EF4-FFF2-40B4-BE49-F238E27FC236}">
                  <a16:creationId xmlns:a16="http://schemas.microsoft.com/office/drawing/2014/main" id="{4D00B400-34DE-53BF-4B41-4BBD9602A1F6}"/>
                </a:ext>
              </a:extLst>
            </p:cNvPr>
            <p:cNvSpPr/>
            <p:nvPr/>
          </p:nvSpPr>
          <p:spPr>
            <a:xfrm rot="3600008">
              <a:off x="9893574" y="5586661"/>
              <a:ext cx="836950" cy="1059908"/>
            </a:xfrm>
            <a:custGeom>
              <a:avLst/>
              <a:gdLst>
                <a:gd name="f0" fmla="val 10800000"/>
                <a:gd name="f1" fmla="val 5400000"/>
                <a:gd name="f2" fmla="val 180"/>
                <a:gd name="f3" fmla="val w"/>
                <a:gd name="f4" fmla="val h"/>
                <a:gd name="f5" fmla="val 0"/>
                <a:gd name="f6" fmla="val 836948"/>
                <a:gd name="f7" fmla="val 1059904"/>
                <a:gd name="f8" fmla="val 211981"/>
                <a:gd name="f9" fmla="val 418474"/>
                <a:gd name="f10" fmla="val 529952"/>
                <a:gd name="f11" fmla="val 847923"/>
                <a:gd name="f12" fmla="+- 0 0 -90"/>
                <a:gd name="f13" fmla="*/ f3 1 836948"/>
                <a:gd name="f14" fmla="*/ f4 1 1059904"/>
                <a:gd name="f15" fmla="val f5"/>
                <a:gd name="f16" fmla="val f6"/>
                <a:gd name="f17" fmla="val f7"/>
                <a:gd name="f18" fmla="*/ f12 f0 1"/>
                <a:gd name="f19" fmla="+- f17 0 f15"/>
                <a:gd name="f20" fmla="+- f16 0 f15"/>
                <a:gd name="f21" fmla="*/ f18 1 f2"/>
                <a:gd name="f22" fmla="*/ f20 1 836948"/>
                <a:gd name="f23" fmla="*/ f19 1 1059904"/>
                <a:gd name="f24" fmla="*/ 0 f20 1"/>
                <a:gd name="f25" fmla="*/ 211981 f19 1"/>
                <a:gd name="f26" fmla="*/ 418474 f20 1"/>
                <a:gd name="f27" fmla="*/ 0 f19 1"/>
                <a:gd name="f28" fmla="*/ 836948 f20 1"/>
                <a:gd name="f29" fmla="*/ 529952 f19 1"/>
                <a:gd name="f30" fmla="*/ 1059904 f19 1"/>
                <a:gd name="f31" fmla="*/ 847923 f19 1"/>
                <a:gd name="f32" fmla="+- f21 0 f1"/>
                <a:gd name="f33" fmla="*/ f24 1 836948"/>
                <a:gd name="f34" fmla="*/ f25 1 1059904"/>
                <a:gd name="f35" fmla="*/ f26 1 836948"/>
                <a:gd name="f36" fmla="*/ f27 1 1059904"/>
                <a:gd name="f37" fmla="*/ f28 1 836948"/>
                <a:gd name="f38" fmla="*/ f29 1 1059904"/>
                <a:gd name="f39" fmla="*/ f30 1 1059904"/>
                <a:gd name="f40" fmla="*/ f31 1 1059904"/>
                <a:gd name="f41" fmla="*/ f15 1 f22"/>
                <a:gd name="f42" fmla="*/ f16 1 f22"/>
                <a:gd name="f43" fmla="*/ f15 1 f23"/>
                <a:gd name="f44" fmla="*/ f17 1 f23"/>
                <a:gd name="f45" fmla="*/ f33 1 f22"/>
                <a:gd name="f46" fmla="*/ f34 1 f23"/>
                <a:gd name="f47" fmla="*/ f35 1 f22"/>
                <a:gd name="f48" fmla="*/ f36 1 f23"/>
                <a:gd name="f49" fmla="*/ f37 1 f22"/>
                <a:gd name="f50" fmla="*/ f38 1 f23"/>
                <a:gd name="f51" fmla="*/ f39 1 f23"/>
                <a:gd name="f52" fmla="*/ f40 1 f23"/>
                <a:gd name="f53" fmla="*/ f41 f13 1"/>
                <a:gd name="f54" fmla="*/ f42 f13 1"/>
                <a:gd name="f55" fmla="*/ f44 f14 1"/>
                <a:gd name="f56" fmla="*/ f43 f14 1"/>
                <a:gd name="f57" fmla="*/ f45 f13 1"/>
                <a:gd name="f58" fmla="*/ f46 f14 1"/>
                <a:gd name="f59" fmla="*/ f47 f13 1"/>
                <a:gd name="f60" fmla="*/ f48 f14 1"/>
                <a:gd name="f61" fmla="*/ f49 f13 1"/>
                <a:gd name="f62" fmla="*/ f50 f14 1"/>
                <a:gd name="f63" fmla="*/ f51 f14 1"/>
                <a:gd name="f64" fmla="*/ f52 f14 1"/>
              </a:gdLst>
              <a:ahLst/>
              <a:cxnLst>
                <a:cxn ang="3cd4">
                  <a:pos x="hc" y="t"/>
                </a:cxn>
                <a:cxn ang="0">
                  <a:pos x="r" y="vc"/>
                </a:cxn>
                <a:cxn ang="cd4">
                  <a:pos x="hc" y="b"/>
                </a:cxn>
                <a:cxn ang="cd2">
                  <a:pos x="l" y="vc"/>
                </a:cxn>
                <a:cxn ang="f32">
                  <a:pos x="f57" y="f58"/>
                </a:cxn>
                <a:cxn ang="f32">
                  <a:pos x="f59" y="f58"/>
                </a:cxn>
                <a:cxn ang="f32">
                  <a:pos x="f59" y="f60"/>
                </a:cxn>
                <a:cxn ang="f32">
                  <a:pos x="f61" y="f62"/>
                </a:cxn>
                <a:cxn ang="f32">
                  <a:pos x="f59" y="f63"/>
                </a:cxn>
                <a:cxn ang="f32">
                  <a:pos x="f59" y="f64"/>
                </a:cxn>
                <a:cxn ang="f32">
                  <a:pos x="f57" y="f64"/>
                </a:cxn>
                <a:cxn ang="f32">
                  <a:pos x="f57" y="f58"/>
                </a:cxn>
              </a:cxnLst>
              <a:rect l="f53" t="f56" r="f54" b="f55"/>
              <a:pathLst>
                <a:path w="836948" h="1059904">
                  <a:moveTo>
                    <a:pt x="f5" y="f8"/>
                  </a:moveTo>
                  <a:lnTo>
                    <a:pt x="f9" y="f8"/>
                  </a:lnTo>
                  <a:lnTo>
                    <a:pt x="f9" y="f5"/>
                  </a:lnTo>
                  <a:lnTo>
                    <a:pt x="f6" y="f10"/>
                  </a:lnTo>
                  <a:lnTo>
                    <a:pt x="f9" y="f7"/>
                  </a:lnTo>
                  <a:lnTo>
                    <a:pt x="f9" y="f11"/>
                  </a:lnTo>
                  <a:lnTo>
                    <a:pt x="f5" y="f11"/>
                  </a:lnTo>
                  <a:lnTo>
                    <a:pt x="f5" y="f8"/>
                  </a:lnTo>
                  <a:close/>
                </a:path>
              </a:pathLst>
            </a:custGeom>
            <a:solidFill>
              <a:srgbClr val="ABB1BF"/>
            </a:solidFill>
            <a:ln cap="flat">
              <a:noFill/>
              <a:prstDash val="solid"/>
            </a:ln>
          </p:spPr>
          <p:txBody>
            <a:bodyPr vert="horz" wrap="square" lIns="0" tIns="211976" rIns="251085" bIns="211985" anchor="ctr" anchorCtr="1" compatLnSpc="1">
              <a:noAutofit/>
            </a:bodyPr>
            <a:lstStyle/>
            <a:p>
              <a:pPr marL="0" marR="0" lvl="0" indent="0" algn="ctr" defTabSz="1377945" rtl="0" fontAlgn="auto" hangingPunct="1">
                <a:lnSpc>
                  <a:spcPct val="90000"/>
                </a:lnSpc>
                <a:spcBef>
                  <a:spcPts val="0"/>
                </a:spcBef>
                <a:spcAft>
                  <a:spcPts val="1300"/>
                </a:spcAft>
                <a:buNone/>
                <a:tabLst/>
                <a:defRPr sz="1800" b="0" i="0" u="none" strike="noStrike" kern="0" cap="none" spc="0" baseline="0">
                  <a:solidFill>
                    <a:srgbClr val="000000"/>
                  </a:solidFill>
                  <a:uFillTx/>
                </a:defRPr>
              </a:pPr>
              <a:endParaRPr lang="en-US" sz="3100" b="0" i="0" u="none" strike="noStrike" kern="1200" cap="none" spc="0" baseline="0">
                <a:solidFill>
                  <a:srgbClr val="1F497D"/>
                </a:solidFill>
                <a:uFillTx/>
                <a:latin typeface="Arial"/>
              </a:endParaRPr>
            </a:p>
          </p:txBody>
        </p:sp>
        <p:sp>
          <p:nvSpPr>
            <p:cNvPr id="7" name="Freeform 6">
              <a:extLst>
                <a:ext uri="{FF2B5EF4-FFF2-40B4-BE49-F238E27FC236}">
                  <a16:creationId xmlns:a16="http://schemas.microsoft.com/office/drawing/2014/main" id="{FC3AFF70-298B-87FF-9D45-F361943F9805}"/>
                </a:ext>
              </a:extLst>
            </p:cNvPr>
            <p:cNvSpPr/>
            <p:nvPr/>
          </p:nvSpPr>
          <p:spPr>
            <a:xfrm>
              <a:off x="9933575" y="6610545"/>
              <a:ext cx="3140451" cy="3140451"/>
            </a:xfrm>
            <a:custGeom>
              <a:avLst/>
              <a:gdLst>
                <a:gd name="f0" fmla="val 10800000"/>
                <a:gd name="f1" fmla="val 5400000"/>
                <a:gd name="f2" fmla="val 180"/>
                <a:gd name="f3" fmla="val w"/>
                <a:gd name="f4" fmla="val h"/>
                <a:gd name="f5" fmla="val 0"/>
                <a:gd name="f6" fmla="val 3140456"/>
                <a:gd name="f7" fmla="val 1570228"/>
                <a:gd name="f8" fmla="val 703015"/>
                <a:gd name="f9" fmla="val 2437441"/>
                <a:gd name="f10" fmla="+- 0 0 -90"/>
                <a:gd name="f11" fmla="*/ f3 1 3140456"/>
                <a:gd name="f12" fmla="*/ f4 1 3140456"/>
                <a:gd name="f13" fmla="val f5"/>
                <a:gd name="f14" fmla="val f6"/>
                <a:gd name="f15" fmla="*/ f10 f0 1"/>
                <a:gd name="f16" fmla="+- f14 0 f13"/>
                <a:gd name="f17" fmla="*/ f15 1 f2"/>
                <a:gd name="f18" fmla="*/ f16 1 3140456"/>
                <a:gd name="f19" fmla="*/ 0 f16 1"/>
                <a:gd name="f20" fmla="*/ 1570228 f16 1"/>
                <a:gd name="f21" fmla="*/ 3140456 f16 1"/>
                <a:gd name="f22" fmla="+- f17 0 f1"/>
                <a:gd name="f23" fmla="*/ f19 1 3140456"/>
                <a:gd name="f24" fmla="*/ f20 1 3140456"/>
                <a:gd name="f25" fmla="*/ f21 1 3140456"/>
                <a:gd name="f26" fmla="*/ f13 1 f18"/>
                <a:gd name="f27" fmla="*/ f14 1 f18"/>
                <a:gd name="f28" fmla="*/ f23 1 f18"/>
                <a:gd name="f29" fmla="*/ f24 1 f18"/>
                <a:gd name="f30" fmla="*/ f25 1 f18"/>
                <a:gd name="f31" fmla="*/ f26 f11 1"/>
                <a:gd name="f32" fmla="*/ f27 f11 1"/>
                <a:gd name="f33" fmla="*/ f27 f12 1"/>
                <a:gd name="f34" fmla="*/ f26 f12 1"/>
                <a:gd name="f35" fmla="*/ f28 f11 1"/>
                <a:gd name="f36" fmla="*/ f29 f12 1"/>
                <a:gd name="f37" fmla="*/ f29 f11 1"/>
                <a:gd name="f38" fmla="*/ f28 f12 1"/>
                <a:gd name="f39" fmla="*/ f30 f11 1"/>
                <a:gd name="f40" fmla="*/ f30 f12 1"/>
              </a:gdLst>
              <a:ahLst/>
              <a:cxnLst>
                <a:cxn ang="3cd4">
                  <a:pos x="hc" y="t"/>
                </a:cxn>
                <a:cxn ang="0">
                  <a:pos x="r" y="vc"/>
                </a:cxn>
                <a:cxn ang="cd4">
                  <a:pos x="hc" y="b"/>
                </a:cxn>
                <a:cxn ang="cd2">
                  <a:pos x="l" y="vc"/>
                </a:cxn>
                <a:cxn ang="f22">
                  <a:pos x="f35" y="f36"/>
                </a:cxn>
                <a:cxn ang="f22">
                  <a:pos x="f37" y="f38"/>
                </a:cxn>
                <a:cxn ang="f22">
                  <a:pos x="f39" y="f36"/>
                </a:cxn>
                <a:cxn ang="f22">
                  <a:pos x="f37" y="f40"/>
                </a:cxn>
                <a:cxn ang="f22">
                  <a:pos x="f35" y="f36"/>
                </a:cxn>
              </a:cxnLst>
              <a:rect l="f31" t="f34" r="f32" b="f33"/>
              <a:pathLst>
                <a:path w="3140456" h="3140456">
                  <a:moveTo>
                    <a:pt x="f5" y="f7"/>
                  </a:moveTo>
                  <a:cubicBezTo>
                    <a:pt x="f5" y="f8"/>
                    <a:pt x="f8" y="f5"/>
                    <a:pt x="f7" y="f5"/>
                  </a:cubicBezTo>
                  <a:cubicBezTo>
                    <a:pt x="f9" y="f5"/>
                    <a:pt x="f6" y="f8"/>
                    <a:pt x="f6" y="f7"/>
                  </a:cubicBezTo>
                  <a:cubicBezTo>
                    <a:pt x="f6" y="f9"/>
                    <a:pt x="f9" y="f6"/>
                    <a:pt x="f7" y="f6"/>
                  </a:cubicBezTo>
                  <a:cubicBezTo>
                    <a:pt x="f8" y="f6"/>
                    <a:pt x="f5" y="f9"/>
                    <a:pt x="f5" y="f7"/>
                  </a:cubicBezTo>
                  <a:close/>
                </a:path>
              </a:pathLst>
            </a:custGeom>
            <a:solidFill>
              <a:srgbClr val="FFFFFF"/>
            </a:solidFill>
            <a:ln w="25402" cap="flat">
              <a:solidFill>
                <a:srgbClr val="1B4171"/>
              </a:solidFill>
              <a:prstDash val="solid"/>
            </a:ln>
          </p:spPr>
          <p:txBody>
            <a:bodyPr vert="horz" wrap="square" lIns="509439" tIns="509439" rIns="509439" bIns="509439" anchor="ctr" anchorCtr="1" compatLnSpc="1">
              <a:noAutofit/>
            </a:bodyPr>
            <a:lstStyle/>
            <a:p>
              <a:pPr algn="ctr" defTabSz="1173784">
                <a:lnSpc>
                  <a:spcPct val="90000"/>
                </a:lnSpc>
                <a:spcAft>
                  <a:spcPts val="1083"/>
                </a:spcAft>
                <a:defRPr sz="1800" b="0" i="0" u="none" strike="noStrike" kern="0" cap="none" spc="0" baseline="0">
                  <a:solidFill>
                    <a:srgbClr val="000000"/>
                  </a:solidFill>
                  <a:uFillTx/>
                </a:defRPr>
              </a:pPr>
              <a:r>
                <a:rPr lang="fr-CA" sz="2641" kern="1200">
                  <a:solidFill>
                    <a:srgbClr val="1F497D"/>
                  </a:solidFill>
                  <a:latin typeface="+mn-lt"/>
                  <a:ea typeface="+mn-ea"/>
                  <a:cs typeface="+mn-cs"/>
                </a:rPr>
                <a:t>Données informent les savoirs / </a:t>
              </a:r>
              <a:r>
                <a:rPr lang="fr-CA" sz="2641" b="0" i="1" u="none" strike="noStrike" cap="none" spc="0" baseline="0">
                  <a:solidFill>
                    <a:srgbClr val="1F497D"/>
                  </a:solidFill>
                  <a:uFillTx/>
                </a:rPr>
                <a:t>Data informs the knowledge</a:t>
              </a:r>
              <a:endParaRPr lang="en-CA" sz="3900" b="0" i="1" u="none" strike="noStrike" kern="1200" cap="none" spc="0" baseline="0">
                <a:solidFill>
                  <a:srgbClr val="1F497D"/>
                </a:solidFill>
                <a:uFillTx/>
              </a:endParaRPr>
            </a:p>
          </p:txBody>
        </p:sp>
        <p:sp>
          <p:nvSpPr>
            <p:cNvPr id="8" name="Freeform 7">
              <a:extLst>
                <a:ext uri="{FF2B5EF4-FFF2-40B4-BE49-F238E27FC236}">
                  <a16:creationId xmlns:a16="http://schemas.microsoft.com/office/drawing/2014/main" id="{0EF222F2-26B1-9B9D-ACB1-CFE19001315A}"/>
                </a:ext>
              </a:extLst>
            </p:cNvPr>
            <p:cNvSpPr/>
            <p:nvPr/>
          </p:nvSpPr>
          <p:spPr>
            <a:xfrm>
              <a:off x="8749207" y="7650821"/>
              <a:ext cx="836950" cy="1059908"/>
            </a:xfrm>
            <a:custGeom>
              <a:avLst/>
              <a:gdLst>
                <a:gd name="f0" fmla="val 10800000"/>
                <a:gd name="f1" fmla="val 5400000"/>
                <a:gd name="f2" fmla="val 180"/>
                <a:gd name="f3" fmla="val w"/>
                <a:gd name="f4" fmla="val h"/>
                <a:gd name="f5" fmla="val 0"/>
                <a:gd name="f6" fmla="val 836948"/>
                <a:gd name="f7" fmla="val 1059904"/>
                <a:gd name="f8" fmla="val 847923"/>
                <a:gd name="f9" fmla="val 418474"/>
                <a:gd name="f10" fmla="val 529952"/>
                <a:gd name="f11" fmla="val 211981"/>
                <a:gd name="f12" fmla="+- 0 0 -90"/>
                <a:gd name="f13" fmla="*/ f3 1 836948"/>
                <a:gd name="f14" fmla="*/ f4 1 1059904"/>
                <a:gd name="f15" fmla="val f5"/>
                <a:gd name="f16" fmla="val f6"/>
                <a:gd name="f17" fmla="val f7"/>
                <a:gd name="f18" fmla="*/ f12 f0 1"/>
                <a:gd name="f19" fmla="+- f17 0 f15"/>
                <a:gd name="f20" fmla="+- f16 0 f15"/>
                <a:gd name="f21" fmla="*/ f18 1 f2"/>
                <a:gd name="f22" fmla="*/ f20 1 836948"/>
                <a:gd name="f23" fmla="*/ f19 1 1059904"/>
                <a:gd name="f24" fmla="*/ 0 f20 1"/>
                <a:gd name="f25" fmla="*/ 211981 f19 1"/>
                <a:gd name="f26" fmla="*/ 418474 f20 1"/>
                <a:gd name="f27" fmla="*/ 0 f19 1"/>
                <a:gd name="f28" fmla="*/ 836948 f20 1"/>
                <a:gd name="f29" fmla="*/ 529952 f19 1"/>
                <a:gd name="f30" fmla="*/ 1059904 f19 1"/>
                <a:gd name="f31" fmla="*/ 847923 f19 1"/>
                <a:gd name="f32" fmla="+- f21 0 f1"/>
                <a:gd name="f33" fmla="*/ f24 1 836948"/>
                <a:gd name="f34" fmla="*/ f25 1 1059904"/>
                <a:gd name="f35" fmla="*/ f26 1 836948"/>
                <a:gd name="f36" fmla="*/ f27 1 1059904"/>
                <a:gd name="f37" fmla="*/ f28 1 836948"/>
                <a:gd name="f38" fmla="*/ f29 1 1059904"/>
                <a:gd name="f39" fmla="*/ f30 1 1059904"/>
                <a:gd name="f40" fmla="*/ f31 1 1059904"/>
                <a:gd name="f41" fmla="*/ f15 1 f22"/>
                <a:gd name="f42" fmla="*/ f16 1 f22"/>
                <a:gd name="f43" fmla="*/ f15 1 f23"/>
                <a:gd name="f44" fmla="*/ f17 1 f23"/>
                <a:gd name="f45" fmla="*/ f33 1 f22"/>
                <a:gd name="f46" fmla="*/ f34 1 f23"/>
                <a:gd name="f47" fmla="*/ f35 1 f22"/>
                <a:gd name="f48" fmla="*/ f36 1 f23"/>
                <a:gd name="f49" fmla="*/ f37 1 f22"/>
                <a:gd name="f50" fmla="*/ f38 1 f23"/>
                <a:gd name="f51" fmla="*/ f39 1 f23"/>
                <a:gd name="f52" fmla="*/ f40 1 f23"/>
                <a:gd name="f53" fmla="*/ f41 f13 1"/>
                <a:gd name="f54" fmla="*/ f42 f13 1"/>
                <a:gd name="f55" fmla="*/ f44 f14 1"/>
                <a:gd name="f56" fmla="*/ f43 f14 1"/>
                <a:gd name="f57" fmla="*/ f45 f13 1"/>
                <a:gd name="f58" fmla="*/ f46 f14 1"/>
                <a:gd name="f59" fmla="*/ f47 f13 1"/>
                <a:gd name="f60" fmla="*/ f48 f14 1"/>
                <a:gd name="f61" fmla="*/ f49 f13 1"/>
                <a:gd name="f62" fmla="*/ f50 f14 1"/>
                <a:gd name="f63" fmla="*/ f51 f14 1"/>
                <a:gd name="f64" fmla="*/ f52 f14 1"/>
              </a:gdLst>
              <a:ahLst/>
              <a:cxnLst>
                <a:cxn ang="3cd4">
                  <a:pos x="hc" y="t"/>
                </a:cxn>
                <a:cxn ang="0">
                  <a:pos x="r" y="vc"/>
                </a:cxn>
                <a:cxn ang="cd4">
                  <a:pos x="hc" y="b"/>
                </a:cxn>
                <a:cxn ang="cd2">
                  <a:pos x="l" y="vc"/>
                </a:cxn>
                <a:cxn ang="f32">
                  <a:pos x="f57" y="f58"/>
                </a:cxn>
                <a:cxn ang="f32">
                  <a:pos x="f59" y="f58"/>
                </a:cxn>
                <a:cxn ang="f32">
                  <a:pos x="f59" y="f60"/>
                </a:cxn>
                <a:cxn ang="f32">
                  <a:pos x="f61" y="f62"/>
                </a:cxn>
                <a:cxn ang="f32">
                  <a:pos x="f59" y="f63"/>
                </a:cxn>
                <a:cxn ang="f32">
                  <a:pos x="f59" y="f64"/>
                </a:cxn>
                <a:cxn ang="f32">
                  <a:pos x="f57" y="f64"/>
                </a:cxn>
                <a:cxn ang="f32">
                  <a:pos x="f57" y="f58"/>
                </a:cxn>
              </a:cxnLst>
              <a:rect l="f53" t="f56" r="f54" b="f55"/>
              <a:pathLst>
                <a:path w="836948" h="1059904">
                  <a:moveTo>
                    <a:pt x="f6" y="f8"/>
                  </a:moveTo>
                  <a:lnTo>
                    <a:pt x="f9" y="f8"/>
                  </a:lnTo>
                  <a:lnTo>
                    <a:pt x="f9" y="f7"/>
                  </a:lnTo>
                  <a:lnTo>
                    <a:pt x="f5" y="f10"/>
                  </a:lnTo>
                  <a:lnTo>
                    <a:pt x="f9" y="f5"/>
                  </a:lnTo>
                  <a:lnTo>
                    <a:pt x="f9" y="f11"/>
                  </a:lnTo>
                  <a:lnTo>
                    <a:pt x="f6" y="f11"/>
                  </a:lnTo>
                  <a:lnTo>
                    <a:pt x="f6" y="f8"/>
                  </a:lnTo>
                  <a:close/>
                </a:path>
              </a:pathLst>
            </a:custGeom>
            <a:solidFill>
              <a:srgbClr val="ABB1BF"/>
            </a:solidFill>
            <a:ln cap="flat">
              <a:noFill/>
              <a:prstDash val="solid"/>
            </a:ln>
          </p:spPr>
          <p:txBody>
            <a:bodyPr vert="horz" wrap="square" lIns="251085" tIns="211985" rIns="0" bIns="211985" anchor="ctr" anchorCtr="1" compatLnSpc="1">
              <a:noAutofit/>
            </a:bodyPr>
            <a:lstStyle/>
            <a:p>
              <a:pPr marL="0" marR="0" lvl="0" indent="0" algn="ctr" defTabSz="1377945" rtl="0" fontAlgn="auto" hangingPunct="1">
                <a:lnSpc>
                  <a:spcPct val="90000"/>
                </a:lnSpc>
                <a:spcBef>
                  <a:spcPts val="0"/>
                </a:spcBef>
                <a:spcAft>
                  <a:spcPts val="1300"/>
                </a:spcAft>
                <a:buNone/>
                <a:tabLst/>
                <a:defRPr sz="1800" b="0" i="0" u="none" strike="noStrike" kern="0" cap="none" spc="0" baseline="0">
                  <a:solidFill>
                    <a:srgbClr val="000000"/>
                  </a:solidFill>
                  <a:uFillTx/>
                </a:defRPr>
              </a:pPr>
              <a:endParaRPr lang="en-US" sz="3100" b="0" i="0" u="none" strike="noStrike" kern="1200" cap="none" spc="0" baseline="0">
                <a:solidFill>
                  <a:srgbClr val="1F497D"/>
                </a:solidFill>
                <a:uFillTx/>
                <a:latin typeface="Arial"/>
              </a:endParaRPr>
            </a:p>
          </p:txBody>
        </p:sp>
        <p:sp>
          <p:nvSpPr>
            <p:cNvPr id="9" name="Freeform 8">
              <a:extLst>
                <a:ext uri="{FF2B5EF4-FFF2-40B4-BE49-F238E27FC236}">
                  <a16:creationId xmlns:a16="http://schemas.microsoft.com/office/drawing/2014/main" id="{1B0026B1-CD74-49AE-96EB-674BDDDC0F25}"/>
                </a:ext>
              </a:extLst>
            </p:cNvPr>
            <p:cNvSpPr/>
            <p:nvPr/>
          </p:nvSpPr>
          <p:spPr>
            <a:xfrm>
              <a:off x="5213963" y="6610545"/>
              <a:ext cx="3140451" cy="3140451"/>
            </a:xfrm>
            <a:custGeom>
              <a:avLst/>
              <a:gdLst>
                <a:gd name="f0" fmla="val 10800000"/>
                <a:gd name="f1" fmla="val 5400000"/>
                <a:gd name="f2" fmla="val 180"/>
                <a:gd name="f3" fmla="val w"/>
                <a:gd name="f4" fmla="val h"/>
                <a:gd name="f5" fmla="val 0"/>
                <a:gd name="f6" fmla="val 3140456"/>
                <a:gd name="f7" fmla="val 1570228"/>
                <a:gd name="f8" fmla="val 703015"/>
                <a:gd name="f9" fmla="val 2437441"/>
                <a:gd name="f10" fmla="+- 0 0 -90"/>
                <a:gd name="f11" fmla="*/ f3 1 3140456"/>
                <a:gd name="f12" fmla="*/ f4 1 3140456"/>
                <a:gd name="f13" fmla="val f5"/>
                <a:gd name="f14" fmla="val f6"/>
                <a:gd name="f15" fmla="*/ f10 f0 1"/>
                <a:gd name="f16" fmla="+- f14 0 f13"/>
                <a:gd name="f17" fmla="*/ f15 1 f2"/>
                <a:gd name="f18" fmla="*/ f16 1 3140456"/>
                <a:gd name="f19" fmla="*/ 0 f16 1"/>
                <a:gd name="f20" fmla="*/ 1570228 f16 1"/>
                <a:gd name="f21" fmla="*/ 3140456 f16 1"/>
                <a:gd name="f22" fmla="+- f17 0 f1"/>
                <a:gd name="f23" fmla="*/ f19 1 3140456"/>
                <a:gd name="f24" fmla="*/ f20 1 3140456"/>
                <a:gd name="f25" fmla="*/ f21 1 3140456"/>
                <a:gd name="f26" fmla="*/ f13 1 f18"/>
                <a:gd name="f27" fmla="*/ f14 1 f18"/>
                <a:gd name="f28" fmla="*/ f23 1 f18"/>
                <a:gd name="f29" fmla="*/ f24 1 f18"/>
                <a:gd name="f30" fmla="*/ f25 1 f18"/>
                <a:gd name="f31" fmla="*/ f26 f11 1"/>
                <a:gd name="f32" fmla="*/ f27 f11 1"/>
                <a:gd name="f33" fmla="*/ f27 f12 1"/>
                <a:gd name="f34" fmla="*/ f26 f12 1"/>
                <a:gd name="f35" fmla="*/ f28 f11 1"/>
                <a:gd name="f36" fmla="*/ f29 f12 1"/>
                <a:gd name="f37" fmla="*/ f29 f11 1"/>
                <a:gd name="f38" fmla="*/ f28 f12 1"/>
                <a:gd name="f39" fmla="*/ f30 f11 1"/>
                <a:gd name="f40" fmla="*/ f30 f12 1"/>
              </a:gdLst>
              <a:ahLst/>
              <a:cxnLst>
                <a:cxn ang="3cd4">
                  <a:pos x="hc" y="t"/>
                </a:cxn>
                <a:cxn ang="0">
                  <a:pos x="r" y="vc"/>
                </a:cxn>
                <a:cxn ang="cd4">
                  <a:pos x="hc" y="b"/>
                </a:cxn>
                <a:cxn ang="cd2">
                  <a:pos x="l" y="vc"/>
                </a:cxn>
                <a:cxn ang="f22">
                  <a:pos x="f35" y="f36"/>
                </a:cxn>
                <a:cxn ang="f22">
                  <a:pos x="f37" y="f38"/>
                </a:cxn>
                <a:cxn ang="f22">
                  <a:pos x="f39" y="f36"/>
                </a:cxn>
                <a:cxn ang="f22">
                  <a:pos x="f37" y="f40"/>
                </a:cxn>
                <a:cxn ang="f22">
                  <a:pos x="f35" y="f36"/>
                </a:cxn>
              </a:cxnLst>
              <a:rect l="f31" t="f34" r="f32" b="f33"/>
              <a:pathLst>
                <a:path w="3140456" h="3140456">
                  <a:moveTo>
                    <a:pt x="f5" y="f7"/>
                  </a:moveTo>
                  <a:cubicBezTo>
                    <a:pt x="f5" y="f8"/>
                    <a:pt x="f8" y="f5"/>
                    <a:pt x="f7" y="f5"/>
                  </a:cubicBezTo>
                  <a:cubicBezTo>
                    <a:pt x="f9" y="f5"/>
                    <a:pt x="f6" y="f8"/>
                    <a:pt x="f6" y="f7"/>
                  </a:cubicBezTo>
                  <a:cubicBezTo>
                    <a:pt x="f6" y="f9"/>
                    <a:pt x="f9" y="f6"/>
                    <a:pt x="f7" y="f6"/>
                  </a:cubicBezTo>
                  <a:cubicBezTo>
                    <a:pt x="f8" y="f6"/>
                    <a:pt x="f5" y="f9"/>
                    <a:pt x="f5" y="f7"/>
                  </a:cubicBezTo>
                  <a:close/>
                </a:path>
              </a:pathLst>
            </a:custGeom>
            <a:solidFill>
              <a:srgbClr val="FFFFFF"/>
            </a:solidFill>
            <a:ln w="25402" cap="flat">
              <a:solidFill>
                <a:srgbClr val="1B4171"/>
              </a:solidFill>
              <a:prstDash val="solid"/>
            </a:ln>
          </p:spPr>
          <p:txBody>
            <a:bodyPr vert="horz" wrap="square" lIns="509439" tIns="509439" rIns="509439" bIns="509439" anchor="ctr" anchorCtr="1" compatLnSpc="1">
              <a:noAutofit/>
            </a:bodyPr>
            <a:lstStyle/>
            <a:p>
              <a:pPr algn="ctr" defTabSz="1173784">
                <a:lnSpc>
                  <a:spcPct val="90000"/>
                </a:lnSpc>
                <a:spcAft>
                  <a:spcPts val="1083"/>
                </a:spcAft>
                <a:defRPr sz="1800" b="0" i="0" u="none" strike="noStrike" kern="0" cap="none" spc="0" baseline="0">
                  <a:solidFill>
                    <a:srgbClr val="000000"/>
                  </a:solidFill>
                  <a:uFillTx/>
                </a:defRPr>
              </a:pPr>
              <a:r>
                <a:rPr lang="fr-CA" sz="2550" kern="1200">
                  <a:solidFill>
                    <a:srgbClr val="1F497D"/>
                  </a:solidFill>
                  <a:latin typeface="+mn-lt"/>
                  <a:ea typeface="+mn-ea"/>
                  <a:cs typeface="+mn-cs"/>
                </a:rPr>
                <a:t>Savoirs informent les pratiques /</a:t>
              </a:r>
            </a:p>
            <a:p>
              <a:pPr algn="ctr" defTabSz="1173784">
                <a:lnSpc>
                  <a:spcPct val="90000"/>
                </a:lnSpc>
                <a:spcAft>
                  <a:spcPts val="1083"/>
                </a:spcAft>
                <a:defRPr sz="1800" b="0" i="0" u="none" strike="noStrike" kern="0" cap="none" spc="0" baseline="0">
                  <a:solidFill>
                    <a:srgbClr val="000000"/>
                  </a:solidFill>
                  <a:uFillTx/>
                </a:defRPr>
              </a:pPr>
              <a:r>
                <a:rPr lang="fr-CA" sz="2550" b="0" i="1" u="none" strike="noStrike" cap="none" spc="0" baseline="0">
                  <a:solidFill>
                    <a:srgbClr val="1F497D"/>
                  </a:solidFill>
                  <a:uFillTx/>
                </a:rPr>
                <a:t>Knowledge informs the practices</a:t>
              </a:r>
              <a:endParaRPr lang="en-CA" sz="2550" b="0" i="1" u="none" strike="noStrike" kern="1200" cap="none" spc="0" baseline="0">
                <a:solidFill>
                  <a:srgbClr val="1F497D"/>
                </a:solidFill>
                <a:uFillTx/>
              </a:endParaRPr>
            </a:p>
          </p:txBody>
        </p:sp>
        <p:sp>
          <p:nvSpPr>
            <p:cNvPr id="10" name="Freeform 9">
              <a:extLst>
                <a:ext uri="{FF2B5EF4-FFF2-40B4-BE49-F238E27FC236}">
                  <a16:creationId xmlns:a16="http://schemas.microsoft.com/office/drawing/2014/main" id="{240B3710-9125-5A55-FE84-FD557BF2294F}"/>
                </a:ext>
              </a:extLst>
            </p:cNvPr>
            <p:cNvSpPr/>
            <p:nvPr/>
          </p:nvSpPr>
          <p:spPr>
            <a:xfrm rot="18000008">
              <a:off x="7533782" y="5627691"/>
              <a:ext cx="836950" cy="1059908"/>
            </a:xfrm>
            <a:custGeom>
              <a:avLst/>
              <a:gdLst>
                <a:gd name="f0" fmla="val 10800000"/>
                <a:gd name="f1" fmla="val 5400000"/>
                <a:gd name="f2" fmla="val 180"/>
                <a:gd name="f3" fmla="val w"/>
                <a:gd name="f4" fmla="val h"/>
                <a:gd name="f5" fmla="val 0"/>
                <a:gd name="f6" fmla="val 836948"/>
                <a:gd name="f7" fmla="val 1059904"/>
                <a:gd name="f8" fmla="val 211981"/>
                <a:gd name="f9" fmla="val 418474"/>
                <a:gd name="f10" fmla="val 529952"/>
                <a:gd name="f11" fmla="val 847923"/>
                <a:gd name="f12" fmla="+- 0 0 -90"/>
                <a:gd name="f13" fmla="*/ f3 1 836948"/>
                <a:gd name="f14" fmla="*/ f4 1 1059904"/>
                <a:gd name="f15" fmla="val f5"/>
                <a:gd name="f16" fmla="val f6"/>
                <a:gd name="f17" fmla="val f7"/>
                <a:gd name="f18" fmla="*/ f12 f0 1"/>
                <a:gd name="f19" fmla="+- f17 0 f15"/>
                <a:gd name="f20" fmla="+- f16 0 f15"/>
                <a:gd name="f21" fmla="*/ f18 1 f2"/>
                <a:gd name="f22" fmla="*/ f20 1 836948"/>
                <a:gd name="f23" fmla="*/ f19 1 1059904"/>
                <a:gd name="f24" fmla="*/ 0 f20 1"/>
                <a:gd name="f25" fmla="*/ 211981 f19 1"/>
                <a:gd name="f26" fmla="*/ 418474 f20 1"/>
                <a:gd name="f27" fmla="*/ 0 f19 1"/>
                <a:gd name="f28" fmla="*/ 836948 f20 1"/>
                <a:gd name="f29" fmla="*/ 529952 f19 1"/>
                <a:gd name="f30" fmla="*/ 1059904 f19 1"/>
                <a:gd name="f31" fmla="*/ 847923 f19 1"/>
                <a:gd name="f32" fmla="+- f21 0 f1"/>
                <a:gd name="f33" fmla="*/ f24 1 836948"/>
                <a:gd name="f34" fmla="*/ f25 1 1059904"/>
                <a:gd name="f35" fmla="*/ f26 1 836948"/>
                <a:gd name="f36" fmla="*/ f27 1 1059904"/>
                <a:gd name="f37" fmla="*/ f28 1 836948"/>
                <a:gd name="f38" fmla="*/ f29 1 1059904"/>
                <a:gd name="f39" fmla="*/ f30 1 1059904"/>
                <a:gd name="f40" fmla="*/ f31 1 1059904"/>
                <a:gd name="f41" fmla="*/ f15 1 f22"/>
                <a:gd name="f42" fmla="*/ f16 1 f22"/>
                <a:gd name="f43" fmla="*/ f15 1 f23"/>
                <a:gd name="f44" fmla="*/ f17 1 f23"/>
                <a:gd name="f45" fmla="*/ f33 1 f22"/>
                <a:gd name="f46" fmla="*/ f34 1 f23"/>
                <a:gd name="f47" fmla="*/ f35 1 f22"/>
                <a:gd name="f48" fmla="*/ f36 1 f23"/>
                <a:gd name="f49" fmla="*/ f37 1 f22"/>
                <a:gd name="f50" fmla="*/ f38 1 f23"/>
                <a:gd name="f51" fmla="*/ f39 1 f23"/>
                <a:gd name="f52" fmla="*/ f40 1 f23"/>
                <a:gd name="f53" fmla="*/ f41 f13 1"/>
                <a:gd name="f54" fmla="*/ f42 f13 1"/>
                <a:gd name="f55" fmla="*/ f44 f14 1"/>
                <a:gd name="f56" fmla="*/ f43 f14 1"/>
                <a:gd name="f57" fmla="*/ f45 f13 1"/>
                <a:gd name="f58" fmla="*/ f46 f14 1"/>
                <a:gd name="f59" fmla="*/ f47 f13 1"/>
                <a:gd name="f60" fmla="*/ f48 f14 1"/>
                <a:gd name="f61" fmla="*/ f49 f13 1"/>
                <a:gd name="f62" fmla="*/ f50 f14 1"/>
                <a:gd name="f63" fmla="*/ f51 f14 1"/>
                <a:gd name="f64" fmla="*/ f52 f14 1"/>
              </a:gdLst>
              <a:ahLst/>
              <a:cxnLst>
                <a:cxn ang="3cd4">
                  <a:pos x="hc" y="t"/>
                </a:cxn>
                <a:cxn ang="0">
                  <a:pos x="r" y="vc"/>
                </a:cxn>
                <a:cxn ang="cd4">
                  <a:pos x="hc" y="b"/>
                </a:cxn>
                <a:cxn ang="cd2">
                  <a:pos x="l" y="vc"/>
                </a:cxn>
                <a:cxn ang="f32">
                  <a:pos x="f57" y="f58"/>
                </a:cxn>
                <a:cxn ang="f32">
                  <a:pos x="f59" y="f58"/>
                </a:cxn>
                <a:cxn ang="f32">
                  <a:pos x="f59" y="f60"/>
                </a:cxn>
                <a:cxn ang="f32">
                  <a:pos x="f61" y="f62"/>
                </a:cxn>
                <a:cxn ang="f32">
                  <a:pos x="f59" y="f63"/>
                </a:cxn>
                <a:cxn ang="f32">
                  <a:pos x="f59" y="f64"/>
                </a:cxn>
                <a:cxn ang="f32">
                  <a:pos x="f57" y="f64"/>
                </a:cxn>
                <a:cxn ang="f32">
                  <a:pos x="f57" y="f58"/>
                </a:cxn>
              </a:cxnLst>
              <a:rect l="f53" t="f56" r="f54" b="f55"/>
              <a:pathLst>
                <a:path w="836948" h="1059904">
                  <a:moveTo>
                    <a:pt x="f5" y="f8"/>
                  </a:moveTo>
                  <a:lnTo>
                    <a:pt x="f9" y="f8"/>
                  </a:lnTo>
                  <a:lnTo>
                    <a:pt x="f9" y="f5"/>
                  </a:lnTo>
                  <a:lnTo>
                    <a:pt x="f6" y="f10"/>
                  </a:lnTo>
                  <a:lnTo>
                    <a:pt x="f9" y="f7"/>
                  </a:lnTo>
                  <a:lnTo>
                    <a:pt x="f9" y="f11"/>
                  </a:lnTo>
                  <a:lnTo>
                    <a:pt x="f5" y="f11"/>
                  </a:lnTo>
                  <a:lnTo>
                    <a:pt x="f5" y="f8"/>
                  </a:lnTo>
                  <a:close/>
                </a:path>
              </a:pathLst>
            </a:custGeom>
            <a:solidFill>
              <a:srgbClr val="ABB1BF"/>
            </a:solidFill>
            <a:ln cap="flat">
              <a:noFill/>
              <a:prstDash val="solid"/>
            </a:ln>
          </p:spPr>
          <p:txBody>
            <a:bodyPr vert="horz" wrap="square" lIns="0" tIns="211985" rIns="251085" bIns="211976" anchor="ctr" anchorCtr="1" compatLnSpc="1">
              <a:noAutofit/>
            </a:bodyPr>
            <a:lstStyle/>
            <a:p>
              <a:pPr marL="0" marR="0" lvl="0" indent="0" algn="ctr" defTabSz="1377945" rtl="0" fontAlgn="auto" hangingPunct="1">
                <a:lnSpc>
                  <a:spcPct val="90000"/>
                </a:lnSpc>
                <a:spcBef>
                  <a:spcPts val="0"/>
                </a:spcBef>
                <a:spcAft>
                  <a:spcPts val="1300"/>
                </a:spcAft>
                <a:buNone/>
                <a:tabLst/>
                <a:defRPr sz="1800" b="0" i="0" u="none" strike="noStrike" kern="0" cap="none" spc="0" baseline="0">
                  <a:solidFill>
                    <a:srgbClr val="000000"/>
                  </a:solidFill>
                  <a:uFillTx/>
                </a:defRPr>
              </a:pPr>
              <a:endParaRPr lang="en-US" sz="3100" b="0" i="0" u="none" strike="noStrike" kern="1200" cap="none" spc="0" baseline="0">
                <a:solidFill>
                  <a:srgbClr val="1F497D"/>
                </a:solidFill>
                <a:uFillTx/>
                <a:latin typeface="Arial"/>
              </a:endParaRPr>
            </a:p>
          </p:txBody>
        </p:sp>
      </p:gr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173;p21">
            <a:extLst>
              <a:ext uri="{FF2B5EF4-FFF2-40B4-BE49-F238E27FC236}">
                <a16:creationId xmlns:a16="http://schemas.microsoft.com/office/drawing/2014/main" id="{BFA8116A-4F34-C265-9C85-76EB9CBAF3B7}"/>
              </a:ext>
            </a:extLst>
          </p:cNvPr>
          <p:cNvSpPr txBox="1"/>
          <p:nvPr/>
        </p:nvSpPr>
        <p:spPr>
          <a:xfrm>
            <a:off x="1274087" y="896998"/>
            <a:ext cx="16461020" cy="1875000"/>
          </a:xfrm>
          <a:prstGeom prst="rect">
            <a:avLst/>
          </a:prstGeom>
          <a:noFill/>
          <a:ln cap="flat">
            <a:noFill/>
          </a:ln>
        </p:spPr>
        <p:txBody>
          <a:bodyPr vert="horz" wrap="square" lIns="0" tIns="0" rIns="0" bIns="0" anchor="t" anchorCtr="0" compatLnSpc="1">
            <a:spAutoFit/>
          </a:bodyPr>
          <a:lstStyle/>
          <a:p>
            <a:pPr marL="514350" lvl="1">
              <a:lnSpc>
                <a:spcPct val="90000"/>
              </a:lnSpc>
              <a:spcAft>
                <a:spcPts val="600"/>
              </a:spcAft>
            </a:pPr>
            <a:r>
              <a:rPr lang="en-US" sz="6000" b="0" i="0" u="none" strike="noStrike" kern="0" cap="none" spc="0" baseline="0" dirty="0">
                <a:solidFill>
                  <a:schemeClr val="tx2"/>
                </a:solidFill>
                <a:uFillTx/>
                <a:latin typeface="+mj-lt"/>
                <a:ea typeface="Tenor Sans"/>
                <a:cs typeface="Tenor Sans"/>
              </a:rPr>
              <a:t>Comment on le fait - </a:t>
            </a:r>
            <a:r>
              <a:rPr lang="en-US" sz="6000" dirty="0">
                <a:solidFill>
                  <a:schemeClr val="tx2"/>
                </a:solidFill>
                <a:latin typeface="+mj-lt"/>
              </a:rPr>
              <a:t>Avec qui? </a:t>
            </a:r>
            <a:r>
              <a:rPr lang="en-US" sz="6000" dirty="0" err="1">
                <a:solidFill>
                  <a:schemeClr val="tx2"/>
                </a:solidFill>
                <a:latin typeface="+mj-lt"/>
              </a:rPr>
              <a:t>Où</a:t>
            </a:r>
            <a:r>
              <a:rPr lang="en-US" sz="6000" dirty="0">
                <a:solidFill>
                  <a:schemeClr val="tx2"/>
                </a:solidFill>
                <a:latin typeface="+mj-lt"/>
              </a:rPr>
              <a:t>? </a:t>
            </a:r>
            <a:r>
              <a:rPr lang="en-US" sz="6000" dirty="0" err="1">
                <a:solidFill>
                  <a:schemeClr val="tx2"/>
                </a:solidFill>
                <a:latin typeface="+mj-lt"/>
              </a:rPr>
              <a:t>Quand</a:t>
            </a:r>
            <a:r>
              <a:rPr lang="en-US" sz="6000" dirty="0">
                <a:solidFill>
                  <a:schemeClr val="tx2"/>
                </a:solidFill>
                <a:latin typeface="+mj-lt"/>
              </a:rPr>
              <a:t>?</a:t>
            </a:r>
          </a:p>
          <a:p>
            <a:pPr marL="514350" lvl="1">
              <a:lnSpc>
                <a:spcPct val="90000"/>
              </a:lnSpc>
              <a:spcAft>
                <a:spcPts val="600"/>
              </a:spcAft>
            </a:pPr>
            <a:r>
              <a:rPr lang="en-US" sz="6000" i="1" dirty="0">
                <a:solidFill>
                  <a:schemeClr val="tx2"/>
                </a:solidFill>
                <a:latin typeface="+mj-lt"/>
              </a:rPr>
              <a:t>How are we doing it – With who? Where? When?</a:t>
            </a:r>
          </a:p>
          <a:p>
            <a:pPr marL="0" marR="0" lvl="0" indent="0" algn="just" defTabSz="914400" rtl="0" fontAlgn="auto" hangingPunct="1">
              <a:lnSpc>
                <a:spcPct val="95991"/>
              </a:lnSpc>
              <a:spcBef>
                <a:spcPts val="0"/>
              </a:spcBef>
              <a:spcAft>
                <a:spcPts val="0"/>
              </a:spcAft>
              <a:buNone/>
              <a:tabLst/>
              <a:defRPr sz="1800" b="0" i="0" u="none" strike="noStrike" kern="0" cap="none" spc="0" baseline="0">
                <a:solidFill>
                  <a:srgbClr val="000000"/>
                </a:solidFill>
                <a:uFillTx/>
              </a:defRPr>
            </a:pPr>
            <a:endParaRPr lang="en-US" sz="400" b="0" i="0" u="none" strike="noStrike" kern="0" cap="none" spc="0" baseline="0" dirty="0">
              <a:solidFill>
                <a:srgbClr val="000000"/>
              </a:solidFill>
              <a:uFillTx/>
              <a:latin typeface="Arial"/>
              <a:ea typeface="Arial"/>
              <a:cs typeface="Arial"/>
            </a:endParaRPr>
          </a:p>
        </p:txBody>
      </p:sp>
      <p:graphicFrame>
        <p:nvGraphicFramePr>
          <p:cNvPr id="18" name="Diagram 17">
            <a:extLst>
              <a:ext uri="{FF2B5EF4-FFF2-40B4-BE49-F238E27FC236}">
                <a16:creationId xmlns:a16="http://schemas.microsoft.com/office/drawing/2014/main" id="{71FF46E5-2765-BC41-F66A-A6BA0B970E4F}"/>
              </a:ext>
            </a:extLst>
          </p:cNvPr>
          <p:cNvGraphicFramePr/>
          <p:nvPr>
            <p:extLst>
              <p:ext uri="{D42A27DB-BD31-4B8C-83A1-F6EECF244321}">
                <p14:modId xmlns:p14="http://schemas.microsoft.com/office/powerpoint/2010/main" val="69399072"/>
              </p:ext>
            </p:extLst>
          </p:nvPr>
        </p:nvGraphicFramePr>
        <p:xfrm>
          <a:off x="2551524" y="2711251"/>
          <a:ext cx="11753539" cy="667875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955A2079-FA98-4876-80F0-72364A7D2E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8283427" cy="10287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Google Shape;302;p31">
            <a:extLst>
              <a:ext uri="{FF2B5EF4-FFF2-40B4-BE49-F238E27FC236}">
                <a16:creationId xmlns:a16="http://schemas.microsoft.com/office/drawing/2014/main" id="{48E6F727-E406-24BE-F5C1-F4B203A0CBD1}"/>
              </a:ext>
            </a:extLst>
          </p:cNvPr>
          <p:cNvSpPr txBox="1"/>
          <p:nvPr/>
        </p:nvSpPr>
        <p:spPr>
          <a:xfrm>
            <a:off x="1257300" y="835782"/>
            <a:ext cx="15773400" cy="1700248"/>
          </a:xfrm>
          <a:prstGeom prst="rect">
            <a:avLst/>
          </a:prstGeom>
        </p:spPr>
        <p:txBody>
          <a:bodyPr vert="horz" lIns="91440" tIns="45720" rIns="91440" bIns="45720" rtlCol="0" anchor="ctr" anchorCtr="0" compatLnSpc="1">
            <a:normAutofit/>
          </a:bodyPr>
          <a:lstStyle/>
          <a:p>
            <a:pPr algn="ctr">
              <a:lnSpc>
                <a:spcPct val="90000"/>
              </a:lnSpc>
              <a:spcBef>
                <a:spcPct val="0"/>
              </a:spcBef>
              <a:spcAft>
                <a:spcPts val="600"/>
              </a:spcAft>
              <a:defRPr sz="1800" b="0" i="0" u="none" strike="noStrike" kern="0" cap="none" spc="0" baseline="0">
                <a:solidFill>
                  <a:srgbClr val="000000"/>
                </a:solidFill>
                <a:uFillTx/>
              </a:defRPr>
            </a:pPr>
            <a:r>
              <a:rPr lang="en-US" sz="6000" dirty="0" err="1">
                <a:solidFill>
                  <a:schemeClr val="tx2"/>
                </a:solidFill>
              </a:rPr>
              <a:t>Qu’est</a:t>
            </a:r>
            <a:r>
              <a:rPr lang="en-US" sz="6000" dirty="0">
                <a:solidFill>
                  <a:schemeClr val="tx2"/>
                </a:solidFill>
              </a:rPr>
              <a:t> </a:t>
            </a:r>
            <a:r>
              <a:rPr lang="en-US" sz="6000" dirty="0" err="1">
                <a:solidFill>
                  <a:schemeClr val="tx2"/>
                </a:solidFill>
              </a:rPr>
              <a:t>qu’on</a:t>
            </a:r>
            <a:r>
              <a:rPr lang="en-US" sz="6000" dirty="0">
                <a:solidFill>
                  <a:schemeClr val="tx2"/>
                </a:solidFill>
              </a:rPr>
              <a:t> à </a:t>
            </a:r>
            <a:r>
              <a:rPr lang="en-US" sz="6000" dirty="0" err="1">
                <a:solidFill>
                  <a:schemeClr val="tx2"/>
                </a:solidFill>
              </a:rPr>
              <a:t>appris</a:t>
            </a:r>
            <a:r>
              <a:rPr lang="en-US" sz="6000" dirty="0">
                <a:solidFill>
                  <a:schemeClr val="tx2"/>
                </a:solidFill>
              </a:rPr>
              <a:t>?- </a:t>
            </a:r>
            <a:r>
              <a:rPr lang="en-US" sz="5500" b="0" i="0" u="none" strike="noStrike" kern="1200" cap="none" spc="0" baseline="0" dirty="0" err="1">
                <a:solidFill>
                  <a:schemeClr val="tx2"/>
                </a:solidFill>
                <a:uFillTx/>
                <a:latin typeface="+mj-lt"/>
                <a:ea typeface="+mj-ea"/>
                <a:cs typeface="+mj-cs"/>
              </a:rPr>
              <a:t>Résultats</a:t>
            </a:r>
            <a:r>
              <a:rPr lang="en-US" sz="5500" b="0" i="0" u="none" strike="noStrike" kern="1200" cap="none" spc="0" baseline="0" dirty="0">
                <a:solidFill>
                  <a:schemeClr val="tx2"/>
                </a:solidFill>
                <a:uFillTx/>
                <a:latin typeface="+mj-lt"/>
                <a:ea typeface="+mj-ea"/>
                <a:cs typeface="+mj-cs"/>
              </a:rPr>
              <a:t>  </a:t>
            </a:r>
            <a:r>
              <a:rPr lang="en-US" sz="5500" dirty="0" err="1">
                <a:solidFill>
                  <a:schemeClr val="tx2"/>
                </a:solidFill>
                <a:latin typeface="+mj-lt"/>
                <a:ea typeface="+mj-ea"/>
                <a:cs typeface="+mj-cs"/>
              </a:rPr>
              <a:t>p</a:t>
            </a:r>
            <a:r>
              <a:rPr lang="en-US" sz="5500" b="0" i="0" u="none" strike="noStrike" kern="1200" cap="none" spc="0" baseline="0" dirty="0" err="1">
                <a:solidFill>
                  <a:schemeClr val="tx2"/>
                </a:solidFill>
                <a:uFillTx/>
                <a:latin typeface="+mj-lt"/>
                <a:ea typeface="+mj-ea"/>
                <a:cs typeface="+mj-cs"/>
              </a:rPr>
              <a:t>réliminaires</a:t>
            </a:r>
            <a:r>
              <a:rPr lang="en-US" sz="5500" b="0" i="0" u="none" strike="noStrike" kern="1200" cap="none" spc="0" baseline="0" dirty="0">
                <a:solidFill>
                  <a:schemeClr val="tx2"/>
                </a:solidFill>
                <a:uFillTx/>
                <a:latin typeface="+mj-lt"/>
                <a:ea typeface="+mj-ea"/>
                <a:cs typeface="+mj-cs"/>
              </a:rPr>
              <a:t> des rencontres de </a:t>
            </a:r>
            <a:r>
              <a:rPr lang="en-US" sz="5500" b="0" i="0" u="none" strike="noStrike" kern="1200" cap="none" spc="0" baseline="0" dirty="0" err="1">
                <a:solidFill>
                  <a:schemeClr val="tx2"/>
                </a:solidFill>
                <a:uFillTx/>
                <a:latin typeface="+mj-lt"/>
                <a:ea typeface="+mj-ea"/>
                <a:cs typeface="+mj-cs"/>
              </a:rPr>
              <a:t>l’étape</a:t>
            </a:r>
            <a:r>
              <a:rPr lang="en-US" sz="5500" b="0" i="0" u="none" strike="noStrike" kern="1200" cap="none" spc="0" baseline="0" dirty="0">
                <a:solidFill>
                  <a:schemeClr val="tx2"/>
                </a:solidFill>
                <a:uFillTx/>
                <a:latin typeface="+mj-lt"/>
                <a:ea typeface="+mj-ea"/>
                <a:cs typeface="+mj-cs"/>
              </a:rPr>
              <a:t> 1 et 2</a:t>
            </a:r>
          </a:p>
        </p:txBody>
      </p:sp>
      <p:graphicFrame>
        <p:nvGraphicFramePr>
          <p:cNvPr id="13" name="Diagramme 12">
            <a:extLst>
              <a:ext uri="{FF2B5EF4-FFF2-40B4-BE49-F238E27FC236}">
                <a16:creationId xmlns:a16="http://schemas.microsoft.com/office/drawing/2014/main" id="{81A16C90-F7EB-32B2-BA3E-84ECC1F131B4}"/>
              </a:ext>
            </a:extLst>
          </p:cNvPr>
          <p:cNvGraphicFramePr/>
          <p:nvPr>
            <p:extLst>
              <p:ext uri="{D42A27DB-BD31-4B8C-83A1-F6EECF244321}">
                <p14:modId xmlns:p14="http://schemas.microsoft.com/office/powerpoint/2010/main" val="3970531066"/>
              </p:ext>
            </p:extLst>
          </p:nvPr>
        </p:nvGraphicFramePr>
        <p:xfrm>
          <a:off x="1257300" y="2743200"/>
          <a:ext cx="15773400" cy="652881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4436</TotalTime>
  <Words>3365</Words>
  <Application>Microsoft Office PowerPoint</Application>
  <PresentationFormat>Personnalisé</PresentationFormat>
  <Paragraphs>202</Paragraphs>
  <Slides>17</Slides>
  <Notes>14</Notes>
  <HiddenSlides>0</HiddenSlides>
  <MMClips>0</MMClips>
  <ScaleCrop>false</ScaleCrop>
  <HeadingPairs>
    <vt:vector size="6" baseType="variant">
      <vt:variant>
        <vt:lpstr>Polices utilisées</vt:lpstr>
      </vt:variant>
      <vt:variant>
        <vt:i4>8</vt:i4>
      </vt:variant>
      <vt:variant>
        <vt:lpstr>Thème</vt:lpstr>
      </vt:variant>
      <vt:variant>
        <vt:i4>1</vt:i4>
      </vt:variant>
      <vt:variant>
        <vt:lpstr>Titres des diapositives</vt:lpstr>
      </vt:variant>
      <vt:variant>
        <vt:i4>17</vt:i4>
      </vt:variant>
    </vt:vector>
  </HeadingPairs>
  <TitlesOfParts>
    <vt:vector size="26" baseType="lpstr">
      <vt:lpstr>Aptos</vt:lpstr>
      <vt:lpstr>Arial</vt:lpstr>
      <vt:lpstr>Calibri</vt:lpstr>
      <vt:lpstr>Playfair Display Black</vt:lpstr>
      <vt:lpstr>Poppins</vt:lpstr>
      <vt:lpstr>Roboto</vt:lpstr>
      <vt:lpstr>Tenor Sans</vt:lpstr>
      <vt:lpstr>Times New Roman</vt:lpstr>
      <vt:lpstr>Office Theme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Incio Serra, Natalia</dc:creator>
  <cp:lastModifiedBy>Incio Serra, Natalia</cp:lastModifiedBy>
  <cp:revision>30</cp:revision>
  <dcterms:modified xsi:type="dcterms:W3CDTF">2024-11-12T15:40:34Z</dcterms:modified>
</cp:coreProperties>
</file>